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4"/>
  </p:notesMasterIdLst>
  <p:handoutMasterIdLst>
    <p:handoutMasterId r:id="rId45"/>
  </p:handoutMasterIdLst>
  <p:sldIdLst>
    <p:sldId id="439" r:id="rId5"/>
    <p:sldId id="454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44" r:id="rId28"/>
    <p:sldId id="346" r:id="rId29"/>
    <p:sldId id="347" r:id="rId30"/>
    <p:sldId id="349" r:id="rId31"/>
    <p:sldId id="321" r:id="rId32"/>
    <p:sldId id="322" r:id="rId33"/>
    <p:sldId id="348" r:id="rId34"/>
    <p:sldId id="326" r:id="rId35"/>
    <p:sldId id="325" r:id="rId36"/>
    <p:sldId id="327" r:id="rId37"/>
    <p:sldId id="350" r:id="rId38"/>
    <p:sldId id="351" r:id="rId39"/>
    <p:sldId id="352" r:id="rId40"/>
    <p:sldId id="331" r:id="rId41"/>
    <p:sldId id="330" r:id="rId42"/>
    <p:sldId id="332" r:id="rId43"/>
  </p:sldIdLst>
  <p:sldSz cx="12192000" cy="6858000"/>
  <p:notesSz cx="6797675" cy="992822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69"/>
    <a:srgbClr val="FEA444"/>
    <a:srgbClr val="FD8947"/>
    <a:srgbClr val="FD9636"/>
    <a:srgbClr val="002BB4"/>
    <a:srgbClr val="FFFF12"/>
    <a:srgbClr val="0033CC"/>
    <a:srgbClr val="2FBEFF"/>
    <a:srgbClr val="8AE6F2"/>
    <a:srgbClr val="17B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634" autoAdjust="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61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3BBD8-4C0E-45FA-9DDB-A392D1CD5A80}" type="datetimeFigureOut">
              <a:rPr lang="pt-BR" smtClean="0"/>
              <a:pPr/>
              <a:t>13/12/2022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t-BR"/>
              <a:t>Universidade Livre do Mercado Imobiliário e Condominial - Nov 2022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3502F-BDA9-48E7-9422-C565B2159E9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548661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DECA5-BEBB-4272-B405-00B19D2F724A}" type="datetimeFigureOut">
              <a:rPr lang="pt-BR" smtClean="0"/>
              <a:pPr/>
              <a:t>13/12/2022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t-BR"/>
              <a:t>Universidade Livre do Mercado Imobiliário e Condominial - Nov 2022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8AA48-43C8-487E-8505-318022A7AD6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201352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52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136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00"/>
            </a:gs>
            <a:gs pos="99000">
              <a:srgbClr val="FFFF00"/>
            </a:gs>
            <a:gs pos="100000">
              <a:srgbClr val="FFFF00"/>
            </a:gs>
            <a:gs pos="100000">
              <a:srgbClr val="FFF469"/>
            </a:gs>
            <a:gs pos="66000">
              <a:schemeClr val="bg1"/>
            </a:gs>
            <a:gs pos="100000">
              <a:srgbClr val="FFF469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Código QR&#10;&#10;Descrição gerada automaticamente">
            <a:extLst>
              <a:ext uri="{FF2B5EF4-FFF2-40B4-BE49-F238E27FC236}">
                <a16:creationId xmlns:a16="http://schemas.microsoft.com/office/drawing/2014/main" id="{A60E3439-D7D6-5451-E3CC-7B5152759B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10" y="82137"/>
            <a:ext cx="2014505" cy="14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2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2BB4"/>
          </a:solidFill>
          <a:latin typeface="Proxima Nova Th" panose="02000506030000020004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Proxima Nova Lt" panose="02000506030000020004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40000"/>
        </a:lnSpc>
        <a:spcBef>
          <a:spcPts val="500"/>
        </a:spcBef>
        <a:buClr>
          <a:srgbClr val="002BB4"/>
        </a:buClr>
        <a:buFont typeface="Wingdings" panose="05000000000000000000" pitchFamily="2" charset="2"/>
        <a:buChar char="ü"/>
        <a:defRPr sz="1600" kern="1200">
          <a:solidFill>
            <a:schemeClr val="tx1">
              <a:lumMod val="75000"/>
              <a:lumOff val="25000"/>
            </a:schemeClr>
          </a:solidFill>
          <a:latin typeface="Proxima Nova Lt" panose="02000506030000020004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40000"/>
        </a:lnSpc>
        <a:spcBef>
          <a:spcPts val="500"/>
        </a:spcBef>
        <a:buClr>
          <a:srgbClr val="002BB4"/>
        </a:buClr>
        <a:buFont typeface="Wingdings" panose="05000000000000000000" pitchFamily="2" charset="2"/>
        <a:buChar char="ü"/>
        <a:defRPr sz="1600" kern="1200">
          <a:solidFill>
            <a:schemeClr val="tx1">
              <a:lumMod val="75000"/>
              <a:lumOff val="25000"/>
            </a:schemeClr>
          </a:solidFill>
          <a:latin typeface="Proxima Nova Lt" panose="02000506030000020004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40000"/>
        </a:lnSpc>
        <a:spcBef>
          <a:spcPts val="500"/>
        </a:spcBef>
        <a:buClr>
          <a:srgbClr val="002BB4"/>
        </a:buClr>
        <a:buFont typeface="Wingdings" panose="05000000000000000000" pitchFamily="2" charset="2"/>
        <a:buChar char="ü"/>
        <a:defRPr sz="1600" kern="1200">
          <a:solidFill>
            <a:schemeClr val="tx1">
              <a:lumMod val="75000"/>
              <a:lumOff val="25000"/>
            </a:schemeClr>
          </a:solidFill>
          <a:latin typeface="Proxima Nova Lt" panose="02000506030000020004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40000"/>
        </a:lnSpc>
        <a:spcBef>
          <a:spcPts val="500"/>
        </a:spcBef>
        <a:buClr>
          <a:srgbClr val="002BB4"/>
        </a:buClr>
        <a:buFont typeface="Wingdings" panose="05000000000000000000" pitchFamily="2" charset="2"/>
        <a:buChar char="ü"/>
        <a:defRPr sz="1600" kern="1200">
          <a:solidFill>
            <a:schemeClr val="tx1">
              <a:lumMod val="75000"/>
              <a:lumOff val="25000"/>
            </a:schemeClr>
          </a:solidFill>
          <a:latin typeface="Proxima Nova Lt" panose="0200050603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7F05906-9EB2-8D9F-DCDC-20558570DE87}"/>
              </a:ext>
            </a:extLst>
          </p:cNvPr>
          <p:cNvSpPr txBox="1"/>
          <p:nvPr/>
        </p:nvSpPr>
        <p:spPr>
          <a:xfrm>
            <a:off x="520966" y="1440000"/>
            <a:ext cx="8643448" cy="5330185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pt-BR"/>
            </a:defPPr>
            <a:lvl1pPr marL="685800" indent="-685800">
              <a:lnSpc>
                <a:spcPts val="3000"/>
              </a:lnSpc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 b="1">
                <a:solidFill>
                  <a:srgbClr val="002BB4"/>
                </a:solidFill>
                <a:latin typeface="Calibre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/>
              <a:t>Materiais de construção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/>
              <a:t>Acabamentos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/>
              <a:t>Revestimentos e pisos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/>
              <a:t>Pinturas e texturas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/>
              <a:t>Instalações elétricas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/>
              <a:t>Hidráulica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6" name="Imagem 5" descr="Desenho de um homem&#10;&#10;Descrição gerada automaticamente com confiança média">
            <a:extLst>
              <a:ext uri="{FF2B5EF4-FFF2-40B4-BE49-F238E27FC236}">
                <a16:creationId xmlns:a16="http://schemas.microsoft.com/office/drawing/2014/main" id="{E7914EB0-D4F9-7D01-5D8E-45E61C0BF0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20" r="-1" b="-1"/>
          <a:stretch/>
        </p:blipFill>
        <p:spPr>
          <a:xfrm>
            <a:off x="9164414" y="3978000"/>
            <a:ext cx="2888729" cy="2880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EEA4E-328F-316A-E24C-55F5F8623318}"/>
              </a:ext>
            </a:extLst>
          </p:cNvPr>
          <p:cNvSpPr txBox="1">
            <a:spLocks/>
          </p:cNvSpPr>
          <p:nvPr/>
        </p:nvSpPr>
        <p:spPr>
          <a:xfrm>
            <a:off x="520966" y="295895"/>
            <a:ext cx="11195894" cy="105629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BB4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en-US" sz="2400" b="1" dirty="0">
                <a:highlight>
                  <a:srgbClr val="C0C0C0"/>
                </a:highlight>
                <a:latin typeface="Calibre"/>
              </a:rPr>
              <a:t>Lição 3 |O </a:t>
            </a:r>
            <a:r>
              <a:rPr lang="en-US" sz="2400" b="1" dirty="0" err="1">
                <a:highlight>
                  <a:srgbClr val="C0C0C0"/>
                </a:highlight>
                <a:latin typeface="Calibre"/>
              </a:rPr>
              <a:t>ato</a:t>
            </a:r>
            <a:r>
              <a:rPr lang="en-US" sz="2400" b="1" dirty="0">
                <a:highlight>
                  <a:srgbClr val="C0C0C0"/>
                </a:highlight>
                <a:latin typeface="Calibre"/>
              </a:rPr>
              <a:t> de </a:t>
            </a:r>
            <a:r>
              <a:rPr lang="en-US" sz="2400" b="1" dirty="0" err="1">
                <a:highlight>
                  <a:srgbClr val="C0C0C0"/>
                </a:highlight>
                <a:latin typeface="Calibre"/>
              </a:rPr>
              <a:t>vistoriar</a:t>
            </a:r>
            <a:endParaRPr lang="en-US" sz="2400" b="1" dirty="0">
              <a:highlight>
                <a:srgbClr val="C0C0C0"/>
              </a:highlight>
              <a:latin typeface="Calibre"/>
            </a:endParaRPr>
          </a:p>
          <a:p>
            <a:pPr algn="l"/>
            <a:r>
              <a:rPr lang="en-US" sz="2400" b="1" dirty="0">
                <a:highlight>
                  <a:srgbClr val="00FF00"/>
                </a:highlight>
                <a:latin typeface="Calibre"/>
              </a:rPr>
              <a:t>Parte 5 |</a:t>
            </a:r>
            <a:r>
              <a:rPr lang="pt-BR" sz="2400" b="1" dirty="0">
                <a:highlight>
                  <a:srgbClr val="00FF00"/>
                </a:highlight>
                <a:latin typeface="Calibre"/>
              </a:rPr>
              <a:t>Materiais que todo vistoriador deve conhecer</a:t>
            </a:r>
          </a:p>
        </p:txBody>
      </p:sp>
      <p:pic>
        <p:nvPicPr>
          <p:cNvPr id="4" name="Imagem 3" descr="Ícone&#10;&#10;Descrição gerada automaticamente">
            <a:extLst>
              <a:ext uri="{FF2B5EF4-FFF2-40B4-BE49-F238E27FC236}">
                <a16:creationId xmlns:a16="http://schemas.microsoft.com/office/drawing/2014/main" id="{4D24794F-9987-BE13-0C59-54F6C7D2BE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000" y="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4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:\Users\rodrigo\Downloads\mármore.jpeg"/>
          <p:cNvPicPr>
            <a:picLocks noChangeAspect="1" noChangeArrowheads="1"/>
          </p:cNvPicPr>
          <p:nvPr/>
        </p:nvPicPr>
        <p:blipFill rotWithShape="1">
          <a:blip r:embed="rId2" cstate="print"/>
          <a:srcRect l="13818" b="9091"/>
          <a:stretch/>
        </p:blipFill>
        <p:spPr bwMode="auto">
          <a:xfrm>
            <a:off x="20" y="10"/>
            <a:ext cx="8668492" cy="6857990"/>
          </a:xfrm>
          <a:prstGeom prst="rect">
            <a:avLst/>
          </a:prstGeom>
          <a:noFill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7848600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>
                <a:solidFill>
                  <a:schemeClr val="tx1"/>
                </a:solidFill>
                <a:latin typeface="+mj-lt"/>
              </a:rPr>
              <a:t>Tipos de piso</a:t>
            </a:r>
            <a:br>
              <a:rPr lang="en-US" sz="4800" b="1">
                <a:solidFill>
                  <a:schemeClr val="tx1"/>
                </a:solidFill>
                <a:latin typeface="+mj-lt"/>
              </a:rPr>
            </a:br>
            <a:r>
              <a:rPr lang="en-US" sz="4800">
                <a:solidFill>
                  <a:schemeClr val="tx1"/>
                </a:solidFill>
                <a:latin typeface="+mj-lt"/>
              </a:rPr>
              <a:t>Mármore</a:t>
            </a:r>
            <a:br>
              <a:rPr lang="en-US" sz="4800" b="1">
                <a:solidFill>
                  <a:schemeClr val="tx1"/>
                </a:solidFill>
                <a:latin typeface="+mj-lt"/>
              </a:rPr>
            </a:br>
            <a:endParaRPr lang="en-US" sz="4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11150138" y="6356350"/>
            <a:ext cx="72182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82C9DAC2-55BC-4DE8-85C3-221EE62C9D5B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10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pic>
        <p:nvPicPr>
          <p:cNvPr id="3" name="Imagem 2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AA111C96-B6ED-5CE3-508A-782A7DFA8E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06068"/>
            <a:ext cx="3500109" cy="38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04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:\Users\rodrigo\Downloads\Paviflex.png"/>
          <p:cNvPicPr>
            <a:picLocks noChangeAspect="1" noChangeArrowheads="1"/>
          </p:cNvPicPr>
          <p:nvPr/>
        </p:nvPicPr>
        <p:blipFill rotWithShape="1">
          <a:blip r:embed="rId2" cstate="print"/>
          <a:srcRect r="1" b="9671"/>
          <a:stretch/>
        </p:blipFill>
        <p:spPr bwMode="auto">
          <a:xfrm>
            <a:off x="-4243" y="10"/>
            <a:ext cx="12196243" cy="6857990"/>
          </a:xfrm>
          <a:prstGeom prst="rect">
            <a:avLst/>
          </a:prstGeom>
          <a:noFill/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BDF8F5F-D119-46D7-B35A-FF6930D5D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6008" y="5490560"/>
            <a:ext cx="803394" cy="855268"/>
            <a:chOff x="10246841" y="5975889"/>
            <a:chExt cx="1378553" cy="146756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223129E-6C02-428A-AF00-97CD5D201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AC01A6-6210-456F-BDA3-E221EF6E7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828180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77100AA-BF68-4139-8224-79EA1F916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74247" y="753374"/>
            <a:ext cx="5353835" cy="5353836"/>
          </a:xfrm>
          <a:custGeom>
            <a:avLst/>
            <a:gdLst>
              <a:gd name="connsiteX0" fmla="*/ 5273742 w 5353835"/>
              <a:gd name="connsiteY0" fmla="*/ 690509 h 5353836"/>
              <a:gd name="connsiteX1" fmla="*/ 5353835 w 5353835"/>
              <a:gd name="connsiteY1" fmla="*/ 770602 h 5353836"/>
              <a:gd name="connsiteX2" fmla="*/ 5353835 w 5353835"/>
              <a:gd name="connsiteY2" fmla="*/ 4854514 h 5353836"/>
              <a:gd name="connsiteX3" fmla="*/ 5273742 w 5353835"/>
              <a:gd name="connsiteY3" fmla="*/ 4934608 h 5353836"/>
              <a:gd name="connsiteX4" fmla="*/ 502667 w 5353835"/>
              <a:gd name="connsiteY4" fmla="*/ 0 h 5353836"/>
              <a:gd name="connsiteX5" fmla="*/ 4583234 w 5353835"/>
              <a:gd name="connsiteY5" fmla="*/ 1 h 5353836"/>
              <a:gd name="connsiteX6" fmla="*/ 4663327 w 5353835"/>
              <a:gd name="connsiteY6" fmla="*/ 80094 h 5353836"/>
              <a:gd name="connsiteX7" fmla="*/ 422574 w 5353835"/>
              <a:gd name="connsiteY7" fmla="*/ 80094 h 5353836"/>
              <a:gd name="connsiteX8" fmla="*/ 0 w 5353835"/>
              <a:gd name="connsiteY8" fmla="*/ 502667 h 5353836"/>
              <a:gd name="connsiteX9" fmla="*/ 80093 w 5353835"/>
              <a:gd name="connsiteY9" fmla="*/ 422574 h 5353836"/>
              <a:gd name="connsiteX10" fmla="*/ 80093 w 5353835"/>
              <a:gd name="connsiteY10" fmla="*/ 5273743 h 5353836"/>
              <a:gd name="connsiteX11" fmla="*/ 4934607 w 5353835"/>
              <a:gd name="connsiteY11" fmla="*/ 5273743 h 5353836"/>
              <a:gd name="connsiteX12" fmla="*/ 4854514 w 5353835"/>
              <a:gd name="connsiteY12" fmla="*/ 5353836 h 5353836"/>
              <a:gd name="connsiteX13" fmla="*/ 0 w 5353835"/>
              <a:gd name="connsiteY13" fmla="*/ 5353836 h 535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6">
                <a:moveTo>
                  <a:pt x="5273742" y="690509"/>
                </a:moveTo>
                <a:lnTo>
                  <a:pt x="5353835" y="770602"/>
                </a:lnTo>
                <a:lnTo>
                  <a:pt x="5353835" y="4854514"/>
                </a:lnTo>
                <a:lnTo>
                  <a:pt x="5273742" y="4934608"/>
                </a:lnTo>
                <a:close/>
                <a:moveTo>
                  <a:pt x="502667" y="0"/>
                </a:moveTo>
                <a:lnTo>
                  <a:pt x="4583234" y="1"/>
                </a:lnTo>
                <a:lnTo>
                  <a:pt x="4663327" y="80094"/>
                </a:lnTo>
                <a:lnTo>
                  <a:pt x="422574" y="80094"/>
                </a:lnTo>
                <a:close/>
                <a:moveTo>
                  <a:pt x="0" y="502667"/>
                </a:moveTo>
                <a:lnTo>
                  <a:pt x="80093" y="422574"/>
                </a:lnTo>
                <a:lnTo>
                  <a:pt x="80093" y="5273743"/>
                </a:lnTo>
                <a:lnTo>
                  <a:pt x="4934607" y="5273743"/>
                </a:lnTo>
                <a:lnTo>
                  <a:pt x="4854514" y="5353836"/>
                </a:lnTo>
                <a:lnTo>
                  <a:pt x="0" y="5353836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6826981" y="2452526"/>
            <a:ext cx="4248318" cy="19529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3600" b="1">
                <a:solidFill>
                  <a:schemeClr val="tx1"/>
                </a:solidFill>
                <a:latin typeface="+mj-lt"/>
              </a:rPr>
            </a:br>
            <a:endParaRPr lang="en-US" sz="360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9C60AD-F4C2-4B03-8DAE-163F0B32A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5814" y="-998971"/>
            <a:ext cx="1946803" cy="2536194"/>
            <a:chOff x="10136578" y="-985323"/>
            <a:chExt cx="1946803" cy="2536194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916F10D-FCDE-46BA-8978-8EE1228D7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951582" y="-621194"/>
              <a:ext cx="2495927" cy="1767670"/>
            </a:xfrm>
            <a:custGeom>
              <a:avLst/>
              <a:gdLst>
                <a:gd name="connsiteX0" fmla="*/ 0 w 2495927"/>
                <a:gd name="connsiteY0" fmla="*/ 1767670 h 1767670"/>
                <a:gd name="connsiteX1" fmla="*/ 1767670 w 2495927"/>
                <a:gd name="connsiteY1" fmla="*/ 0 h 1767670"/>
                <a:gd name="connsiteX2" fmla="*/ 2495927 w 2495927"/>
                <a:gd name="connsiteY2" fmla="*/ 728256 h 1767670"/>
                <a:gd name="connsiteX3" fmla="*/ 2495927 w 2495927"/>
                <a:gd name="connsiteY3" fmla="*/ 1767670 h 176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5927" h="1767670">
                  <a:moveTo>
                    <a:pt x="0" y="1767670"/>
                  </a:moveTo>
                  <a:lnTo>
                    <a:pt x="1767670" y="0"/>
                  </a:lnTo>
                  <a:lnTo>
                    <a:pt x="2495927" y="728256"/>
                  </a:lnTo>
                  <a:lnTo>
                    <a:pt x="2495927" y="176767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536437-C633-43E7-9209-A68E4E7F1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136578" y="419910"/>
              <a:ext cx="1130961" cy="1130961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321736" y="6356350"/>
            <a:ext cx="185211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2C9DAC2-55BC-4DE8-85C3-221EE62C9D5B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9D8280-A836-4962-94D3-CEAE4E0B1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69300" y="6047150"/>
            <a:ext cx="1636826" cy="818414"/>
            <a:chOff x="8085870" y="5837885"/>
            <a:chExt cx="2055357" cy="102767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150DA1F-B4DA-47F1-A5DC-F705E34BD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16631CE7-7E0C-4568-8450-33D7CC534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60D1EE-8AC7-4766-B65A-A205CE100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15948" y="5609070"/>
            <a:ext cx="780052" cy="747280"/>
            <a:chOff x="7011922" y="4095164"/>
            <a:chExt cx="1203067" cy="115252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141B26B-1A89-4EB0-931E-5168A0112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5C2C148-AE74-4AED-BCB0-018969CBE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1EFA5459-C879-0486-C322-C154584A6436}"/>
              </a:ext>
            </a:extLst>
          </p:cNvPr>
          <p:cNvSpPr txBox="1"/>
          <p:nvPr/>
        </p:nvSpPr>
        <p:spPr>
          <a:xfrm>
            <a:off x="6815523" y="2991258"/>
            <a:ext cx="4035460" cy="867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28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/>
              <a:t>Tipos de piso</a:t>
            </a:r>
            <a:br>
              <a:rPr lang="pt-BR" sz="4000" dirty="0"/>
            </a:br>
            <a:r>
              <a:rPr lang="pt-BR" sz="4000" dirty="0"/>
              <a:t>Paviflex</a:t>
            </a:r>
          </a:p>
        </p:txBody>
      </p:sp>
      <p:pic>
        <p:nvPicPr>
          <p:cNvPr id="9" name="Imagem 8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5C2A69AB-EF4C-2423-24AE-AC7BD315DE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06068"/>
            <a:ext cx="3500109" cy="38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rodrigo\Downloads\Piso flutuante.jpg"/>
          <p:cNvPicPr>
            <a:picLocks noChangeAspect="1" noChangeArrowheads="1"/>
          </p:cNvPicPr>
          <p:nvPr/>
        </p:nvPicPr>
        <p:blipFill rotWithShape="1">
          <a:blip r:embed="rId2" cstate="print"/>
          <a:srcRect b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b="1">
                <a:solidFill>
                  <a:schemeClr val="tx1"/>
                </a:solidFill>
                <a:latin typeface="+mj-lt"/>
              </a:rPr>
            </a:b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9765161" y="2640943"/>
            <a:ext cx="365760" cy="365125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fld id="{82C9DAC2-55BC-4DE8-85C3-221EE62C9D5B}" type="slidenum">
              <a:rPr lang="en-US" sz="1100">
                <a:latin typeface="Calibri" panose="020F0502020204030204"/>
              </a:rPr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t>12</a:t>
            </a:fld>
            <a:endParaRPr lang="en-US" sz="1100">
              <a:latin typeface="Calibri" panose="020F0502020204030204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3EA1F679-76EF-A330-088D-40323406F93F}"/>
              </a:ext>
            </a:extLst>
          </p:cNvPr>
          <p:cNvSpPr txBox="1"/>
          <p:nvPr/>
        </p:nvSpPr>
        <p:spPr>
          <a:xfrm>
            <a:off x="8344238" y="3369398"/>
            <a:ext cx="3207606" cy="23083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Tipos de piso</a:t>
            </a:r>
            <a:br>
              <a:rPr lang="pt-BR" dirty="0"/>
            </a:br>
            <a:r>
              <a:rPr lang="pt-BR" dirty="0"/>
              <a:t>Flutuante</a:t>
            </a:r>
          </a:p>
        </p:txBody>
      </p:sp>
      <p:pic>
        <p:nvPicPr>
          <p:cNvPr id="9" name="Imagem 8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44903EEB-ECE8-96CD-8174-D9293EB3C7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06068"/>
            <a:ext cx="3500109" cy="38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9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:\Users\rodrigo\Downloads\piso queimado.jpg"/>
          <p:cNvPicPr>
            <a:picLocks noChangeAspect="1" noChangeArrowheads="1"/>
          </p:cNvPicPr>
          <p:nvPr/>
        </p:nvPicPr>
        <p:blipFill rotWithShape="1">
          <a:blip r:embed="rId2" cstate="print"/>
          <a:srcRect r="43886"/>
          <a:stretch/>
        </p:blipFill>
        <p:spPr bwMode="auto"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82C9DAC2-55BC-4DE8-85C3-221EE62C9D5B}" type="slidenum">
              <a:rPr lang="en-US" sz="120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13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3889F4F-6B50-85BB-CE72-42206A5CF1C6}"/>
              </a:ext>
            </a:extLst>
          </p:cNvPr>
          <p:cNvSpPr txBox="1"/>
          <p:nvPr/>
        </p:nvSpPr>
        <p:spPr>
          <a:xfrm>
            <a:off x="9095988" y="2274838"/>
            <a:ext cx="3253680" cy="23083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Tipos de piso</a:t>
            </a:r>
            <a:br>
              <a:rPr lang="pt-BR" dirty="0"/>
            </a:br>
            <a:r>
              <a:rPr lang="pt-BR" dirty="0" err="1"/>
              <a:t>Piso</a:t>
            </a:r>
            <a:r>
              <a:rPr lang="pt-BR" dirty="0"/>
              <a:t> </a:t>
            </a:r>
          </a:p>
          <a:p>
            <a:r>
              <a:rPr lang="pt-BR" dirty="0"/>
              <a:t>queimado</a:t>
            </a:r>
          </a:p>
        </p:txBody>
      </p:sp>
      <p:pic>
        <p:nvPicPr>
          <p:cNvPr id="32" name="Imagem 31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84504A49-5CBD-FABD-8297-7333F9808D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06068"/>
            <a:ext cx="3500109" cy="38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Users\rodrigo\Downloads\Taco paulista.jpg"/>
          <p:cNvPicPr>
            <a:picLocks noChangeAspect="1" noChangeArrowheads="1"/>
          </p:cNvPicPr>
          <p:nvPr/>
        </p:nvPicPr>
        <p:blipFill rotWithShape="1">
          <a:blip r:embed="rId2" cstate="print"/>
          <a:srcRect t="27061" r="-2" b="11552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</p:spPr>
      </p:pic>
      <p:pic>
        <p:nvPicPr>
          <p:cNvPr id="6" name="Picture 2" descr="C:\Users\rodrigo\Downloads\Taco.jpg"/>
          <p:cNvPicPr>
            <a:picLocks noChangeAspect="1" noChangeArrowheads="1"/>
          </p:cNvPicPr>
          <p:nvPr/>
        </p:nvPicPr>
        <p:blipFill rotWithShape="1">
          <a:blip r:embed="rId3" cstate="print"/>
          <a:srcRect t="22198" r="-2" b="16415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38912" y="1524659"/>
            <a:ext cx="5019074" cy="2774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10345032" y="6356350"/>
            <a:ext cx="140805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82C9DAC2-55BC-4DE8-85C3-221EE62C9D5B}" type="slidenum">
              <a:rPr lang="en-US" sz="1200">
                <a:solidFill>
                  <a:schemeClr val="bg1"/>
                </a:solidFill>
              </a:rPr>
              <a:pPr algn="r">
                <a:spcAft>
                  <a:spcPts val="600"/>
                </a:spcAft>
              </a:pPr>
              <a:t>14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1634BA2-FDC3-978D-B2F9-0C4206265D0A}"/>
              </a:ext>
            </a:extLst>
          </p:cNvPr>
          <p:cNvSpPr txBox="1"/>
          <p:nvPr/>
        </p:nvSpPr>
        <p:spPr>
          <a:xfrm>
            <a:off x="438912" y="3132774"/>
            <a:ext cx="3124095" cy="12003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/>
              <a:t>Tipos de piso</a:t>
            </a:r>
            <a:br>
              <a:rPr lang="pt-BR" dirty="0"/>
            </a:br>
            <a:r>
              <a:rPr lang="pt-BR" dirty="0"/>
              <a:t>Taco</a:t>
            </a:r>
          </a:p>
        </p:txBody>
      </p:sp>
      <p:pic>
        <p:nvPicPr>
          <p:cNvPr id="10" name="Imagem 9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21E25061-15D2-5639-F1FC-AA4DDE4D67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641778"/>
            <a:ext cx="2013798" cy="221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C:\Users\rodrigo\Downloads\Tábua Corrida.jpg"/>
          <p:cNvPicPr>
            <a:picLocks noChangeAspect="1" noChangeArrowheads="1"/>
          </p:cNvPicPr>
          <p:nvPr/>
        </p:nvPicPr>
        <p:blipFill rotWithShape="1">
          <a:blip r:embed="rId2" cstate="print"/>
          <a:srcRect l="18719" r="5561"/>
          <a:stretch/>
        </p:blipFill>
        <p:spPr bwMode="auto"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82C9DAC2-55BC-4DE8-85C3-221EE62C9D5B}" type="slidenum">
              <a:rPr lang="en-US" sz="120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15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82DD2B1-0D01-02F0-571D-FCEC6C88BCD3}"/>
              </a:ext>
            </a:extLst>
          </p:cNvPr>
          <p:cNvSpPr txBox="1"/>
          <p:nvPr/>
        </p:nvSpPr>
        <p:spPr>
          <a:xfrm>
            <a:off x="9268999" y="2274838"/>
            <a:ext cx="3143322" cy="23083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Tipos de piso</a:t>
            </a:r>
            <a:br>
              <a:rPr lang="pt-BR" dirty="0"/>
            </a:br>
            <a:r>
              <a:rPr lang="pt-BR" dirty="0"/>
              <a:t>Tábua corrida</a:t>
            </a:r>
          </a:p>
        </p:txBody>
      </p:sp>
      <p:pic>
        <p:nvPicPr>
          <p:cNvPr id="9" name="Imagem 8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50E5EB09-7446-08DA-EC66-B0524F1AE4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9211" y="3006058"/>
            <a:ext cx="3500109" cy="38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9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04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:\Users\rodrigo\Downloads\marmoglass.jpg"/>
          <p:cNvPicPr>
            <a:picLocks noChangeAspect="1" noChangeArrowheads="1"/>
          </p:cNvPicPr>
          <p:nvPr/>
        </p:nvPicPr>
        <p:blipFill rotWithShape="1">
          <a:blip r:embed="rId2" cstate="print"/>
          <a:srcRect r="3967"/>
          <a:stretch/>
        </p:blipFill>
        <p:spPr bwMode="auto">
          <a:xfrm>
            <a:off x="-4243" y="10"/>
            <a:ext cx="12196243" cy="6857990"/>
          </a:xfrm>
          <a:prstGeom prst="rect">
            <a:avLst/>
          </a:prstGeom>
          <a:noFill/>
        </p:spPr>
      </p:pic>
      <p:sp>
        <p:nvSpPr>
          <p:cNvPr id="45" name="Rectangle 11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828180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6" name="Freeform: Shape 13">
            <a:extLst>
              <a:ext uri="{FF2B5EF4-FFF2-40B4-BE49-F238E27FC236}">
                <a16:creationId xmlns:a16="http://schemas.microsoft.com/office/drawing/2014/main" id="{A77100AA-BF68-4139-8224-79EA1F916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74247" y="753374"/>
            <a:ext cx="5353835" cy="5353836"/>
          </a:xfrm>
          <a:custGeom>
            <a:avLst/>
            <a:gdLst>
              <a:gd name="connsiteX0" fmla="*/ 5273742 w 5353835"/>
              <a:gd name="connsiteY0" fmla="*/ 690509 h 5353836"/>
              <a:gd name="connsiteX1" fmla="*/ 5353835 w 5353835"/>
              <a:gd name="connsiteY1" fmla="*/ 770602 h 5353836"/>
              <a:gd name="connsiteX2" fmla="*/ 5353835 w 5353835"/>
              <a:gd name="connsiteY2" fmla="*/ 4854514 h 5353836"/>
              <a:gd name="connsiteX3" fmla="*/ 5273742 w 5353835"/>
              <a:gd name="connsiteY3" fmla="*/ 4934608 h 5353836"/>
              <a:gd name="connsiteX4" fmla="*/ 502667 w 5353835"/>
              <a:gd name="connsiteY4" fmla="*/ 0 h 5353836"/>
              <a:gd name="connsiteX5" fmla="*/ 4583234 w 5353835"/>
              <a:gd name="connsiteY5" fmla="*/ 1 h 5353836"/>
              <a:gd name="connsiteX6" fmla="*/ 4663327 w 5353835"/>
              <a:gd name="connsiteY6" fmla="*/ 80094 h 5353836"/>
              <a:gd name="connsiteX7" fmla="*/ 422574 w 5353835"/>
              <a:gd name="connsiteY7" fmla="*/ 80094 h 5353836"/>
              <a:gd name="connsiteX8" fmla="*/ 0 w 5353835"/>
              <a:gd name="connsiteY8" fmla="*/ 502667 h 5353836"/>
              <a:gd name="connsiteX9" fmla="*/ 80093 w 5353835"/>
              <a:gd name="connsiteY9" fmla="*/ 422574 h 5353836"/>
              <a:gd name="connsiteX10" fmla="*/ 80093 w 5353835"/>
              <a:gd name="connsiteY10" fmla="*/ 5273743 h 5353836"/>
              <a:gd name="connsiteX11" fmla="*/ 4934607 w 5353835"/>
              <a:gd name="connsiteY11" fmla="*/ 5273743 h 5353836"/>
              <a:gd name="connsiteX12" fmla="*/ 4854514 w 5353835"/>
              <a:gd name="connsiteY12" fmla="*/ 5353836 h 5353836"/>
              <a:gd name="connsiteX13" fmla="*/ 0 w 5353835"/>
              <a:gd name="connsiteY13" fmla="*/ 5353836 h 535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6">
                <a:moveTo>
                  <a:pt x="5273742" y="690509"/>
                </a:moveTo>
                <a:lnTo>
                  <a:pt x="5353835" y="770602"/>
                </a:lnTo>
                <a:lnTo>
                  <a:pt x="5353835" y="4854514"/>
                </a:lnTo>
                <a:lnTo>
                  <a:pt x="5273742" y="4934608"/>
                </a:lnTo>
                <a:close/>
                <a:moveTo>
                  <a:pt x="502667" y="0"/>
                </a:moveTo>
                <a:lnTo>
                  <a:pt x="4583234" y="1"/>
                </a:lnTo>
                <a:lnTo>
                  <a:pt x="4663327" y="80094"/>
                </a:lnTo>
                <a:lnTo>
                  <a:pt x="422574" y="80094"/>
                </a:lnTo>
                <a:close/>
                <a:moveTo>
                  <a:pt x="0" y="502667"/>
                </a:moveTo>
                <a:lnTo>
                  <a:pt x="80093" y="422574"/>
                </a:lnTo>
                <a:lnTo>
                  <a:pt x="80093" y="5273743"/>
                </a:lnTo>
                <a:lnTo>
                  <a:pt x="4934607" y="5273743"/>
                </a:lnTo>
                <a:lnTo>
                  <a:pt x="4854514" y="5353836"/>
                </a:lnTo>
                <a:lnTo>
                  <a:pt x="0" y="5353836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6826981" y="2452526"/>
            <a:ext cx="4248318" cy="19529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3600" b="1">
                <a:solidFill>
                  <a:srgbClr val="080808"/>
                </a:solidFill>
                <a:latin typeface="+mj-lt"/>
              </a:rPr>
            </a:br>
            <a:endParaRPr lang="en-US" sz="3600">
              <a:solidFill>
                <a:srgbClr val="080808"/>
              </a:solidFill>
              <a:latin typeface="+mj-lt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321736" y="6356350"/>
            <a:ext cx="185211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2C9DAC2-55BC-4DE8-85C3-221EE62C9D5B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16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65F6864-1921-E8DA-8B12-C7F6130EF6A6}"/>
              </a:ext>
            </a:extLst>
          </p:cNvPr>
          <p:cNvSpPr txBox="1"/>
          <p:nvPr/>
        </p:nvSpPr>
        <p:spPr>
          <a:xfrm>
            <a:off x="7436677" y="2825058"/>
            <a:ext cx="3104493" cy="12003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dirty="0"/>
              <a:t>Bancadas</a:t>
            </a:r>
            <a:br>
              <a:rPr lang="pt-BR" dirty="0"/>
            </a:br>
            <a:r>
              <a:rPr lang="pt-BR" dirty="0" err="1"/>
              <a:t>Marmoglass</a:t>
            </a:r>
            <a:endParaRPr lang="pt-BR" dirty="0"/>
          </a:p>
        </p:txBody>
      </p:sp>
      <p:pic>
        <p:nvPicPr>
          <p:cNvPr id="9" name="Imagem 8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EDC5DEBB-6866-02D4-9CCB-474F24139C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06068"/>
            <a:ext cx="3500109" cy="38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odrigo\Downloads\silestone.jpg"/>
          <p:cNvPicPr>
            <a:picLocks noChangeAspect="1" noChangeArrowheads="1"/>
          </p:cNvPicPr>
          <p:nvPr/>
        </p:nvPicPr>
        <p:blipFill rotWithShape="1">
          <a:blip r:embed="rId2" cstate="print"/>
          <a:srcRect t="345" b="1001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b="1">
                <a:solidFill>
                  <a:schemeClr val="tx1"/>
                </a:solidFill>
                <a:latin typeface="+mj-lt"/>
              </a:rPr>
            </a:b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9765161" y="2640943"/>
            <a:ext cx="365760" cy="365125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fld id="{82C9DAC2-55BC-4DE8-85C3-221EE62C9D5B}" type="slidenum">
              <a:rPr lang="en-US" sz="1100">
                <a:latin typeface="Calibri" panose="020F0502020204030204"/>
              </a:rPr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t>17</a:t>
            </a:fld>
            <a:endParaRPr lang="en-US" sz="1100">
              <a:latin typeface="Calibri" panose="020F0502020204030204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1D5F2725-66AD-B3F0-80EF-7A93D6BDFADC}"/>
              </a:ext>
            </a:extLst>
          </p:cNvPr>
          <p:cNvSpPr txBox="1"/>
          <p:nvPr/>
        </p:nvSpPr>
        <p:spPr>
          <a:xfrm>
            <a:off x="8529998" y="3231931"/>
            <a:ext cx="2836085" cy="23083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Bancadas</a:t>
            </a:r>
            <a:br>
              <a:rPr lang="pt-BR" dirty="0"/>
            </a:br>
            <a:r>
              <a:rPr lang="pt-BR" dirty="0" err="1"/>
              <a:t>Silestone</a:t>
            </a:r>
            <a:endParaRPr lang="pt-BR" dirty="0"/>
          </a:p>
        </p:txBody>
      </p:sp>
      <p:pic>
        <p:nvPicPr>
          <p:cNvPr id="9" name="Imagem 8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64B30AB8-DE8C-61DE-A7CF-F39FB9BB2F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06068"/>
            <a:ext cx="3500109" cy="38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odrigo\Downloads\Pia cozinha.JPG"/>
          <p:cNvPicPr>
            <a:picLocks noChangeAspect="1" noChangeArrowheads="1"/>
          </p:cNvPicPr>
          <p:nvPr/>
        </p:nvPicPr>
        <p:blipFill rotWithShape="1">
          <a:blip r:embed="rId2" cstate="print"/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b="1">
                <a:solidFill>
                  <a:schemeClr val="tx1"/>
                </a:solidFill>
                <a:latin typeface="+mj-lt"/>
              </a:rPr>
            </a:b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9765161" y="2640943"/>
            <a:ext cx="365760" cy="365125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fld id="{82C9DAC2-55BC-4DE8-85C3-221EE62C9D5B}" type="slidenum">
              <a:rPr lang="en-US" sz="1100">
                <a:latin typeface="Calibri" panose="020F0502020204030204"/>
              </a:rPr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t>18</a:t>
            </a:fld>
            <a:endParaRPr lang="en-US" sz="1100">
              <a:latin typeface="Calibri" panose="020F0502020204030204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BB0E89A9-00B3-796E-AADF-FDB98273C1F4}"/>
              </a:ext>
            </a:extLst>
          </p:cNvPr>
          <p:cNvSpPr txBox="1"/>
          <p:nvPr/>
        </p:nvSpPr>
        <p:spPr>
          <a:xfrm>
            <a:off x="8693696" y="3369398"/>
            <a:ext cx="2508689" cy="23083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Bancadas</a:t>
            </a:r>
            <a:br>
              <a:rPr lang="pt-BR" dirty="0"/>
            </a:br>
            <a:r>
              <a:rPr lang="pt-BR" dirty="0"/>
              <a:t>Granito</a:t>
            </a:r>
          </a:p>
        </p:txBody>
      </p:sp>
      <p:pic>
        <p:nvPicPr>
          <p:cNvPr id="9" name="Imagem 8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3E6C4414-6DB7-F9FD-59D7-93B5878549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06068"/>
            <a:ext cx="3500109" cy="38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:\Users\rodrigo\Downloads\Pia conjugada com cuba.jpg"/>
          <p:cNvPicPr>
            <a:picLocks noChangeAspect="1" noChangeArrowheads="1"/>
          </p:cNvPicPr>
          <p:nvPr/>
        </p:nvPicPr>
        <p:blipFill rotWithShape="1">
          <a:blip r:embed="rId2" cstate="print"/>
          <a:srcRect t="22592" r="1" b="19597"/>
          <a:stretch/>
        </p:blipFill>
        <p:spPr bwMode="auto"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  <a:noFill/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9601200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82C9DAC2-55BC-4DE8-85C3-221EE62C9D5B}" type="slidenum">
              <a:rPr lang="en-US" sz="12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19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56D955B-194C-5CE2-8FC0-77ADE05DDEED}"/>
              </a:ext>
            </a:extLst>
          </p:cNvPr>
          <p:cNvSpPr txBox="1"/>
          <p:nvPr/>
        </p:nvSpPr>
        <p:spPr>
          <a:xfrm>
            <a:off x="867104" y="763148"/>
            <a:ext cx="6148550" cy="12003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/>
              <a:t>Bancadas</a:t>
            </a:r>
            <a:br>
              <a:rPr lang="pt-BR" dirty="0"/>
            </a:br>
            <a:r>
              <a:rPr lang="pt-BR" dirty="0"/>
              <a:t>fibra</a:t>
            </a:r>
          </a:p>
        </p:txBody>
      </p:sp>
      <p:pic>
        <p:nvPicPr>
          <p:cNvPr id="12" name="Imagem 11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DB1547C7-9BC2-94A4-E45F-50A033D4D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5007" y="3006068"/>
            <a:ext cx="3500109" cy="38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7F05906-9EB2-8D9F-DCDC-20558570DE87}"/>
              </a:ext>
            </a:extLst>
          </p:cNvPr>
          <p:cNvSpPr txBox="1"/>
          <p:nvPr/>
        </p:nvSpPr>
        <p:spPr>
          <a:xfrm>
            <a:off x="796402" y="2538743"/>
            <a:ext cx="6093372" cy="3590840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pt-BR"/>
            </a:defPPr>
            <a:lvl1pPr>
              <a:lnSpc>
                <a:spcPts val="4500"/>
              </a:lnSpc>
              <a:spcBef>
                <a:spcPct val="0"/>
              </a:spcBef>
              <a:buNone/>
              <a:defRPr sz="5000" b="1">
                <a:solidFill>
                  <a:srgbClr val="002BB4"/>
                </a:solidFill>
                <a:latin typeface="Calibre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3000" b="1" dirty="0"/>
              <a:t>Materiais de construção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3000" b="1" dirty="0"/>
              <a:t>Acabamentos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3000" b="1" dirty="0"/>
              <a:t>Revestimentos e pisos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3000" b="1" dirty="0"/>
              <a:t>Pinturas e texturas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3000" b="1" dirty="0"/>
              <a:t>Instalações elétricas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3000" b="1" dirty="0"/>
              <a:t>Hidráulica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F23B3C1-AFC5-8A26-4E7C-F1DC6FABAD14}"/>
              </a:ext>
            </a:extLst>
          </p:cNvPr>
          <p:cNvSpPr txBox="1"/>
          <p:nvPr/>
        </p:nvSpPr>
        <p:spPr>
          <a:xfrm>
            <a:off x="670278" y="409903"/>
            <a:ext cx="7827336" cy="1857283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pt-BR"/>
            </a:defPPr>
            <a:lvl1pPr>
              <a:lnSpc>
                <a:spcPts val="4500"/>
              </a:lnSpc>
              <a:spcBef>
                <a:spcPct val="0"/>
              </a:spcBef>
              <a:buNone/>
              <a:defRPr sz="5000" b="1">
                <a:solidFill>
                  <a:srgbClr val="002BB4"/>
                </a:solidFill>
                <a:latin typeface="Calibre"/>
                <a:ea typeface="+mj-ea"/>
                <a:cs typeface="+mj-cs"/>
              </a:defRPr>
            </a:lvl1pPr>
          </a:lstStyle>
          <a:p>
            <a:r>
              <a:rPr lang="pt-BR" sz="4000" dirty="0"/>
              <a:t>Conhecimento básico que todo profissional vistoriador dever dominar:</a:t>
            </a:r>
          </a:p>
        </p:txBody>
      </p:sp>
      <p:pic>
        <p:nvPicPr>
          <p:cNvPr id="5" name="Imagem 4" descr="Tela de um computador com a imagem de um homem&#10;&#10;Descrição gerada automaticamente">
            <a:extLst>
              <a:ext uri="{FF2B5EF4-FFF2-40B4-BE49-F238E27FC236}">
                <a16:creationId xmlns:a16="http://schemas.microsoft.com/office/drawing/2014/main" id="{3F80D828-D9C9-A031-C0BD-0C10102424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6"/>
          <a:stretch/>
        </p:blipFill>
        <p:spPr>
          <a:xfrm>
            <a:off x="6274676" y="1936308"/>
            <a:ext cx="5799327" cy="53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65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51775AB-69C8-54B5-F873-ED4266E07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7" r="5885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FB3DC20-0F09-1B73-B5DC-D41AF172A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17" r="23093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8959697-7ECB-3C92-4752-D79F464C4206}"/>
              </a:ext>
            </a:extLst>
          </p:cNvPr>
          <p:cNvSpPr txBox="1"/>
          <p:nvPr/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/>
              <a:t>Louças</a:t>
            </a:r>
            <a:br>
              <a:rPr lang="en-US" dirty="0"/>
            </a:br>
            <a:r>
              <a:rPr lang="en-US" dirty="0" err="1"/>
              <a:t>Sanitário</a:t>
            </a:r>
            <a:r>
              <a:rPr lang="en-US" dirty="0"/>
              <a:t> e pia</a:t>
            </a: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9301457" y="6356350"/>
            <a:ext cx="256881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82C9DAC2-55BC-4DE8-85C3-221EE62C9D5B}" type="slidenum">
              <a:rPr lang="en-US" sz="12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20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1" name="Imagem 10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B83F0302-DCEE-DF27-4501-D09E355A6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06068"/>
            <a:ext cx="3500109" cy="38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813012" y="409214"/>
            <a:ext cx="8097342" cy="133984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br>
              <a:rPr lang="pt-BR" sz="3800" b="1" dirty="0">
                <a:solidFill>
                  <a:srgbClr val="17BAD1"/>
                </a:solidFill>
              </a:rPr>
            </a:br>
            <a:endParaRPr lang="pt-BR" sz="1800" dirty="0">
              <a:solidFill>
                <a:srgbClr val="17BAD1"/>
              </a:solidFill>
              <a:latin typeface="Proxima Nova Lt" panose="02000506030000020004" pitchFamily="50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11468100" y="5946776"/>
            <a:ext cx="558801" cy="492125"/>
          </a:xfrm>
          <a:prstGeom prst="rect">
            <a:avLst/>
          </a:prstGeom>
        </p:spPr>
        <p:txBody>
          <a:bodyPr/>
          <a:lstStyle/>
          <a:p>
            <a:fld id="{82C9DAC2-55BC-4DE8-85C3-221EE62C9D5B}" type="slidenum">
              <a:rPr lang="pt-BR" smtClean="0"/>
              <a:pPr/>
              <a:t>21</a:t>
            </a:fld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27E3288-14B0-F743-889D-91169DCBE91D}"/>
              </a:ext>
            </a:extLst>
          </p:cNvPr>
          <p:cNvSpPr txBox="1"/>
          <p:nvPr/>
        </p:nvSpPr>
        <p:spPr>
          <a:xfrm>
            <a:off x="723900" y="944452"/>
            <a:ext cx="6093372" cy="5232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/>
              <a:t>Louças</a:t>
            </a:r>
            <a:br>
              <a:rPr lang="pt-BR" dirty="0"/>
            </a:br>
            <a:r>
              <a:rPr lang="pt-BR" dirty="0"/>
              <a:t>Tanque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3932CE1-30DD-B9E6-8F1E-E794BE9AF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00" y="141890"/>
            <a:ext cx="6858000" cy="6858000"/>
          </a:xfrm>
          <a:prstGeom prst="rect">
            <a:avLst/>
          </a:prstGeom>
        </p:spPr>
      </p:pic>
      <p:pic>
        <p:nvPicPr>
          <p:cNvPr id="10" name="Imagem 9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AA79D903-8E00-22C6-2450-A656624435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06068"/>
            <a:ext cx="3500109" cy="38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Caixa branca em cima&#10;&#10;Descrição gerada automaticamente com confiança baixa">
            <a:extLst>
              <a:ext uri="{FF2B5EF4-FFF2-40B4-BE49-F238E27FC236}">
                <a16:creationId xmlns:a16="http://schemas.microsoft.com/office/drawing/2014/main" id="{4F0AB4CC-2990-FD1C-46D9-4AFA91384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38" b="161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23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endParaRPr lang="en-US" sz="23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>
              <a:spcAft>
                <a:spcPts val="600"/>
              </a:spcAft>
            </a:pPr>
            <a:fld id="{82C9DAC2-55BC-4DE8-85C3-221EE62C9D5B}" type="slidenum">
              <a:rPr lang="en-US" sz="1200">
                <a:solidFill>
                  <a:srgbClr val="FFFFFF"/>
                </a:solidFill>
              </a:rPr>
              <a:pPr algn="r" defTabSz="457200">
                <a:spcAft>
                  <a:spcPts val="600"/>
                </a:spcAft>
              </a:pPr>
              <a:t>22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D4A4108-01E1-FF51-79F1-294D1E8C6CB1}"/>
              </a:ext>
            </a:extLst>
          </p:cNvPr>
          <p:cNvSpPr txBox="1"/>
          <p:nvPr/>
        </p:nvSpPr>
        <p:spPr>
          <a:xfrm>
            <a:off x="2823342" y="5019496"/>
            <a:ext cx="6093372" cy="12003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dirty="0"/>
              <a:t>Tanque</a:t>
            </a:r>
            <a:br>
              <a:rPr lang="pt-BR" dirty="0"/>
            </a:br>
            <a:r>
              <a:rPr lang="pt-BR" dirty="0"/>
              <a:t>Plástico/ fibra</a:t>
            </a:r>
          </a:p>
        </p:txBody>
      </p:sp>
      <p:pic>
        <p:nvPicPr>
          <p:cNvPr id="11" name="Imagem 10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33328017-6EF2-23A9-EEA3-2684D4739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06068"/>
            <a:ext cx="3500109" cy="38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B4B2657-2A4B-02B8-2CB8-9403E2F0D1EB}"/>
              </a:ext>
            </a:extLst>
          </p:cNvPr>
          <p:cNvSpPr txBox="1"/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 err="1">
                <a:latin typeface="+mj-lt"/>
                <a:ea typeface="+mj-ea"/>
                <a:cs typeface="+mj-cs"/>
              </a:rPr>
              <a:t>Suportes</a:t>
            </a:r>
            <a:br>
              <a:rPr lang="en-US" sz="5400" b="1" dirty="0">
                <a:latin typeface="+mj-lt"/>
                <a:ea typeface="+mj-ea"/>
                <a:cs typeface="+mj-cs"/>
              </a:rPr>
            </a:br>
            <a:endParaRPr lang="en-US" sz="5400" dirty="0">
              <a:latin typeface="+mj-lt"/>
              <a:ea typeface="+mj-ea"/>
              <a:cs typeface="+mj-cs"/>
            </a:endParaRP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F28C9C4-C535-FC6B-2E43-BDE6615A5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105918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82C9DAC2-55BC-4DE8-85C3-221EE62C9D5B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23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 descr="C:\Users\rodrigo\Downloads\Torneira 2.png">
            <a:extLst>
              <a:ext uri="{FF2B5EF4-FFF2-40B4-BE49-F238E27FC236}">
                <a16:creationId xmlns:a16="http://schemas.microsoft.com/office/drawing/2014/main" id="{90908A18-A956-6770-B5CD-36F6056CE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60495" y="566609"/>
            <a:ext cx="2540653" cy="2540653"/>
          </a:xfrm>
          <a:prstGeom prst="rect">
            <a:avLst/>
          </a:prstGeom>
          <a:noFill/>
        </p:spPr>
      </p:pic>
      <p:pic>
        <p:nvPicPr>
          <p:cNvPr id="8" name="Imagem 7" descr="Foto em preto e branco de microondas&#10;&#10;Descrição gerada automaticamente com confiança baixa">
            <a:extLst>
              <a:ext uri="{FF2B5EF4-FFF2-40B4-BE49-F238E27FC236}">
                <a16:creationId xmlns:a16="http://schemas.microsoft.com/office/drawing/2014/main" id="{704EE63B-E097-D53B-9153-5BF43DB94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4" r="2360" b="2"/>
          <a:stretch/>
        </p:blipFill>
        <p:spPr>
          <a:xfrm>
            <a:off x="3914063" y="566609"/>
            <a:ext cx="2406189" cy="2540643"/>
          </a:xfrm>
          <a:prstGeom prst="rect">
            <a:avLst/>
          </a:prstGeom>
        </p:spPr>
      </p:pic>
      <p:pic>
        <p:nvPicPr>
          <p:cNvPr id="9" name="Imagem 8" descr="Desenho preto e branco&#10;&#10;Descrição gerada automaticamente com confiança baixa">
            <a:extLst>
              <a:ext uri="{FF2B5EF4-FFF2-40B4-BE49-F238E27FC236}">
                <a16:creationId xmlns:a16="http://schemas.microsoft.com/office/drawing/2014/main" id="{04699957-3E51-07AE-EE73-2BE5A163A6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43" r="-3" b="-3"/>
          <a:stretch/>
        </p:blipFill>
        <p:spPr>
          <a:xfrm>
            <a:off x="725089" y="3746501"/>
            <a:ext cx="2411465" cy="254489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BFE9160-56EF-BD09-D988-82606985E0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5" r="-3" b="-3"/>
          <a:stretch/>
        </p:blipFill>
        <p:spPr>
          <a:xfrm>
            <a:off x="3912169" y="3750733"/>
            <a:ext cx="2409977" cy="2542032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0996378-98B9-4F3A-9BD5-D71A617AD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5360" y="1248157"/>
            <a:ext cx="4979816" cy="4361685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chemeClr val="tx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7649571" y="1578971"/>
            <a:ext cx="3050273" cy="14538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3200" b="1">
                <a:solidFill>
                  <a:schemeClr val="bg1"/>
                </a:solidFill>
                <a:latin typeface="+mj-lt"/>
              </a:rPr>
            </a:br>
            <a:endParaRPr lang="en-US" sz="320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825E110-0C82-46B4-B14F-14FEDF8C2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3429000"/>
            <a:ext cx="67153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37FF09F-1F54-46D1-B139-16AD435B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 flipH="1">
            <a:off x="106103" y="3429001"/>
            <a:ext cx="685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7E99FF3-B10A-2D74-4838-9BF2BCA3FD6D}"/>
              </a:ext>
            </a:extLst>
          </p:cNvPr>
          <p:cNvSpPr txBox="1"/>
          <p:nvPr/>
        </p:nvSpPr>
        <p:spPr>
          <a:xfrm>
            <a:off x="7585839" y="3032797"/>
            <a:ext cx="3282286" cy="145382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dirty="0" err="1">
                <a:solidFill>
                  <a:schemeClr val="bg1"/>
                </a:solidFill>
              </a:rPr>
              <a:t>Válvula</a:t>
            </a:r>
            <a:endParaRPr lang="en-US" sz="30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dirty="0">
                <a:solidFill>
                  <a:schemeClr val="bg1"/>
                </a:solidFill>
              </a:rPr>
              <a:t>Registro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dirty="0" err="1">
                <a:solidFill>
                  <a:schemeClr val="bg1"/>
                </a:solidFill>
              </a:rPr>
              <a:t>Torneira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spcAft>
                <a:spcPts val="600"/>
              </a:spcAft>
            </a:pPr>
            <a:fld id="{82C9DAC2-55BC-4DE8-85C3-221EE62C9D5B}" type="slidenum">
              <a:rPr lang="en-US" sz="120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24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895AC8-3CF4-3A17-E25A-6B3157E969F5}"/>
              </a:ext>
            </a:extLst>
          </p:cNvPr>
          <p:cNvSpPr txBox="1"/>
          <p:nvPr/>
        </p:nvSpPr>
        <p:spPr>
          <a:xfrm>
            <a:off x="7620267" y="1898709"/>
            <a:ext cx="32134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Acabamentos</a:t>
            </a:r>
            <a:endParaRPr lang="pt-BR" sz="4000" b="1" dirty="0"/>
          </a:p>
        </p:txBody>
      </p:sp>
      <p:pic>
        <p:nvPicPr>
          <p:cNvPr id="15" name="Imagem 14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A78B03CD-1230-BA18-6B98-381A1C9F2D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2328" y="3683349"/>
            <a:ext cx="2908976" cy="320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7D4B492D-050F-8E8D-FFB1-6A1522901399}"/>
              </a:ext>
            </a:extLst>
          </p:cNvPr>
          <p:cNvSpPr txBox="1"/>
          <p:nvPr/>
        </p:nvSpPr>
        <p:spPr>
          <a:xfrm>
            <a:off x="642996" y="4302032"/>
            <a:ext cx="10906008" cy="15144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/>
              <a:t>Chuveiro</a:t>
            </a:r>
            <a:br>
              <a:rPr lang="en-US" dirty="0"/>
            </a:br>
            <a:r>
              <a:rPr lang="en-US" dirty="0" err="1"/>
              <a:t>Elétrico</a:t>
            </a:r>
            <a:r>
              <a:rPr lang="en-US" dirty="0"/>
              <a:t> </a:t>
            </a:r>
            <a:r>
              <a:rPr lang="en-US" dirty="0" err="1"/>
              <a:t>tradicional</a:t>
            </a:r>
            <a:r>
              <a:rPr lang="en-US" dirty="0"/>
              <a:t> | </a:t>
            </a:r>
            <a:r>
              <a:rPr lang="en-US" dirty="0" err="1"/>
              <a:t>Vareta</a:t>
            </a:r>
            <a:r>
              <a:rPr lang="en-US" dirty="0"/>
              <a:t> </a:t>
            </a:r>
            <a:r>
              <a:rPr lang="en-US" dirty="0" err="1"/>
              <a:t>reguladora</a:t>
            </a:r>
            <a:endParaRPr lang="en-US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A561637-59E6-CA96-DA19-ADE2BC2E1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46" y="1565783"/>
            <a:ext cx="2685705" cy="268570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83C6BEA-07A7-9402-A0EC-AFB6405CD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518" y="1565783"/>
            <a:ext cx="2685705" cy="268570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A45BF31-5E63-84A5-0594-89C68D0CE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0" y="803390"/>
            <a:ext cx="2637795" cy="344809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A4CE153-8B89-0AE7-6F20-4F786D12BA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1662" y="1565783"/>
            <a:ext cx="2685706" cy="2685706"/>
          </a:xfrm>
          <a:prstGeom prst="rect">
            <a:avLst/>
          </a:prstGeom>
        </p:spPr>
      </p:pic>
      <p:cxnSp>
        <p:nvCxnSpPr>
          <p:cNvPr id="40" name="Straight Connector 35">
            <a:extLst>
              <a:ext uri="{FF2B5EF4-FFF2-40B4-BE49-F238E27FC236}">
                <a16:creationId xmlns:a16="http://schemas.microsoft.com/office/drawing/2014/main" id="{8733B210-462D-42A4-BA20-36743BB5E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82C9DAC2-55BC-4DE8-85C3-221EE62C9D5B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25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4" name="Imagem 13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5FEB225E-002A-66E2-4EED-8A64FCA1C2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251488"/>
            <a:ext cx="2368442" cy="260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rodrigo\Desktop\backp up\Curso Vistoria\FOTOS\sensor combate incêndio.jpg"/>
          <p:cNvPicPr>
            <a:picLocks noChangeAspect="1" noChangeArrowheads="1"/>
          </p:cNvPicPr>
          <p:nvPr/>
        </p:nvPicPr>
        <p:blipFill rotWithShape="1">
          <a:blip r:embed="rId2" cstate="print">
            <a:alphaModFix amt="35000"/>
          </a:blip>
          <a:srcRect t="14545" b="29222"/>
          <a:stretch/>
        </p:blipFill>
        <p:spPr bwMode="auto">
          <a:xfrm>
            <a:off x="-8" y="-4"/>
            <a:ext cx="12192000" cy="6855958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343347" y="5019297"/>
            <a:ext cx="4937937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Acessórios</a:t>
            </a:r>
            <a:b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Exaustor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Sensor, Sprinkler</a:t>
            </a:r>
            <a:b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1950" name="Freeform: Shape 81949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952" name="Freeform: Shape 81951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DF600DC-057F-AACA-76FD-8BCFA51C0F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29" r="-1" b="3471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81922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12795" r="12339" b="3"/>
          <a:stretch/>
        </p:blipFill>
        <p:spPr bwMode="auto"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</p:spPr>
      </p:pic>
      <p:sp>
        <p:nvSpPr>
          <p:cNvPr id="81954" name="Oval 81953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EB038A7-12E6-3212-1E57-B318C46B6E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" b="-4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81956" name="Freeform: Shape 81955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D2B4F4-67E5-7AC4-E53D-00DAFF24C2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96" r="27034" b="-1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81958" name="Freeform: Shape 81957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C:\Users\rodrigo\Desktop\backp up\Curso Vistoria\FOTOS\exaustor wc.jpg"/>
          <p:cNvPicPr>
            <a:picLocks noChangeAspect="1" noChangeArrowheads="1"/>
          </p:cNvPicPr>
          <p:nvPr/>
        </p:nvPicPr>
        <p:blipFill rotWithShape="1">
          <a:blip r:embed="rId7" cstate="print"/>
          <a:srcRect l="5735" r="1095" b="2"/>
          <a:stretch/>
        </p:blipFill>
        <p:spPr bwMode="auto"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11406718" y="6108192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spcAft>
                <a:spcPts val="600"/>
              </a:spcAft>
            </a:pPr>
            <a:fld id="{82C9DAC2-55BC-4DE8-85C3-221EE62C9D5B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26</a:t>
            </a:fld>
            <a:endParaRPr lang="en-US" sz="1500">
              <a:solidFill>
                <a:srgbClr val="FFFFFF"/>
              </a:solidFill>
            </a:endParaRPr>
          </a:p>
        </p:txBody>
      </p:sp>
      <p:pic>
        <p:nvPicPr>
          <p:cNvPr id="11" name="Imagem 10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BAC56972-88D6-4C87-424A-E54DEF7818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4538" y="4134894"/>
            <a:ext cx="2478317" cy="27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EC747BA-C789-7D0C-FE1A-F7C1F2DE0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112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9780E7A-0546-82DE-1CB3-DB56BDED8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64" r="21669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286858" y="2609193"/>
            <a:ext cx="3618284" cy="16396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Espelhos</a:t>
            </a:r>
            <a:r>
              <a:rPr lang="en-US" sz="36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6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Tomadas</a:t>
            </a:r>
            <a:r>
              <a:rPr lang="en-US" sz="36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Interruptores</a:t>
            </a:r>
            <a:endParaRPr lang="en-US" sz="3600" b="1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9301457" y="6356350"/>
            <a:ext cx="256881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82C9DAC2-55BC-4DE8-85C3-221EE62C9D5B}" type="slidenum">
              <a:rPr lang="en-US" sz="12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27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7" name="Imagem 6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A37C7971-A0F8-6ADE-5615-8E42D6A5CF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376916"/>
            <a:ext cx="2254469" cy="248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35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8341CD2-744E-826D-B9F4-B4973D7CC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42" b="1104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53" name="Freeform: Shape 37">
            <a:extLst>
              <a:ext uri="{FF2B5EF4-FFF2-40B4-BE49-F238E27FC236}">
                <a16:creationId xmlns:a16="http://schemas.microsoft.com/office/drawing/2014/main" id="{615A59BC-530D-4881-A29E-CB9EE2D49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314" y="1073777"/>
            <a:ext cx="4994062" cy="4412648"/>
          </a:xfrm>
          <a:custGeom>
            <a:avLst/>
            <a:gdLst>
              <a:gd name="connsiteX0" fmla="*/ 1437823 w 4994062"/>
              <a:gd name="connsiteY0" fmla="*/ 0 h 4412648"/>
              <a:gd name="connsiteX1" fmla="*/ 3556238 w 4994062"/>
              <a:gd name="connsiteY1" fmla="*/ 0 h 4412648"/>
              <a:gd name="connsiteX2" fmla="*/ 3885668 w 4994062"/>
              <a:gd name="connsiteY2" fmla="*/ 191458 h 4412648"/>
              <a:gd name="connsiteX3" fmla="*/ 4942588 w 4994062"/>
              <a:gd name="connsiteY3" fmla="*/ 2019425 h 4412648"/>
              <a:gd name="connsiteX4" fmla="*/ 4942588 w 4994062"/>
              <a:gd name="connsiteY4" fmla="*/ 2393224 h 4412648"/>
              <a:gd name="connsiteX5" fmla="*/ 4550147 w 4994062"/>
              <a:gd name="connsiteY5" fmla="*/ 3071961 h 4412648"/>
              <a:gd name="connsiteX6" fmla="*/ 4549818 w 4994062"/>
              <a:gd name="connsiteY6" fmla="*/ 3072530 h 4412648"/>
              <a:gd name="connsiteX7" fmla="*/ 4539741 w 4994062"/>
              <a:gd name="connsiteY7" fmla="*/ 3072530 h 4412648"/>
              <a:gd name="connsiteX8" fmla="*/ 3588169 w 4994062"/>
              <a:gd name="connsiteY8" fmla="*/ 3072530 h 4412648"/>
              <a:gd name="connsiteX9" fmla="*/ 3432811 w 4994062"/>
              <a:gd name="connsiteY9" fmla="*/ 3158889 h 4412648"/>
              <a:gd name="connsiteX10" fmla="*/ 2889055 w 4994062"/>
              <a:gd name="connsiteY10" fmla="*/ 4089642 h 4412648"/>
              <a:gd name="connsiteX11" fmla="*/ 2889055 w 4994062"/>
              <a:gd name="connsiteY11" fmla="*/ 4268756 h 4412648"/>
              <a:gd name="connsiteX12" fmla="*/ 2957025 w 4994062"/>
              <a:gd name="connsiteY12" fmla="*/ 4385100 h 4412648"/>
              <a:gd name="connsiteX13" fmla="*/ 2973119 w 4994062"/>
              <a:gd name="connsiteY13" fmla="*/ 4412648 h 4412648"/>
              <a:gd name="connsiteX14" fmla="*/ 2913734 w 4994062"/>
              <a:gd name="connsiteY14" fmla="*/ 4412648 h 4412648"/>
              <a:gd name="connsiteX15" fmla="*/ 1437823 w 4994062"/>
              <a:gd name="connsiteY15" fmla="*/ 4412648 h 4412648"/>
              <a:gd name="connsiteX16" fmla="*/ 1112968 w 4994062"/>
              <a:gd name="connsiteY16" fmla="*/ 4221190 h 4412648"/>
              <a:gd name="connsiteX17" fmla="*/ 51474 w 4994062"/>
              <a:gd name="connsiteY17" fmla="*/ 2393224 h 4412648"/>
              <a:gd name="connsiteX18" fmla="*/ 51474 w 4994062"/>
              <a:gd name="connsiteY18" fmla="*/ 2019425 h 4412648"/>
              <a:gd name="connsiteX19" fmla="*/ 1112968 w 4994062"/>
              <a:gd name="connsiteY19" fmla="*/ 191458 h 4412648"/>
              <a:gd name="connsiteX20" fmla="*/ 1437823 w 4994062"/>
              <a:gd name="connsiteY20" fmla="*/ 0 h 441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94062" h="4412648">
                <a:moveTo>
                  <a:pt x="1437823" y="0"/>
                </a:moveTo>
                <a:cubicBezTo>
                  <a:pt x="1437823" y="0"/>
                  <a:pt x="1437823" y="0"/>
                  <a:pt x="3556238" y="0"/>
                </a:cubicBezTo>
                <a:cubicBezTo>
                  <a:pt x="3693500" y="0"/>
                  <a:pt x="3817038" y="72936"/>
                  <a:pt x="3885668" y="191458"/>
                </a:cubicBezTo>
                <a:cubicBezTo>
                  <a:pt x="3885668" y="191458"/>
                  <a:pt x="3885668" y="191458"/>
                  <a:pt x="4942588" y="2019425"/>
                </a:cubicBezTo>
                <a:cubicBezTo>
                  <a:pt x="5011220" y="2133388"/>
                  <a:pt x="5011220" y="2279261"/>
                  <a:pt x="4942588" y="2393224"/>
                </a:cubicBezTo>
                <a:cubicBezTo>
                  <a:pt x="4942588" y="2393224"/>
                  <a:pt x="4942588" y="2393224"/>
                  <a:pt x="4550147" y="3071961"/>
                </a:cubicBezTo>
                <a:lnTo>
                  <a:pt x="4549818" y="3072530"/>
                </a:lnTo>
                <a:lnTo>
                  <a:pt x="4539741" y="3072530"/>
                </a:lnTo>
                <a:cubicBezTo>
                  <a:pt x="4403802" y="3072530"/>
                  <a:pt x="4131924" y="3072530"/>
                  <a:pt x="3588169" y="3072530"/>
                </a:cubicBezTo>
                <a:cubicBezTo>
                  <a:pt x="3529910" y="3072530"/>
                  <a:pt x="3458704" y="3110912"/>
                  <a:pt x="3432811" y="3158889"/>
                </a:cubicBezTo>
                <a:cubicBezTo>
                  <a:pt x="3432811" y="3158889"/>
                  <a:pt x="3432811" y="3158889"/>
                  <a:pt x="2889055" y="4089642"/>
                </a:cubicBezTo>
                <a:cubicBezTo>
                  <a:pt x="2859925" y="4140817"/>
                  <a:pt x="2859925" y="4217580"/>
                  <a:pt x="2889055" y="4268756"/>
                </a:cubicBezTo>
                <a:cubicBezTo>
                  <a:pt x="2889055" y="4268756"/>
                  <a:pt x="2889055" y="4268756"/>
                  <a:pt x="2957025" y="4385100"/>
                </a:cubicBezTo>
                <a:lnTo>
                  <a:pt x="2973119" y="4412648"/>
                </a:lnTo>
                <a:lnTo>
                  <a:pt x="2913734" y="4412648"/>
                </a:lnTo>
                <a:cubicBezTo>
                  <a:pt x="2599952" y="4412648"/>
                  <a:pt x="2132928" y="4412648"/>
                  <a:pt x="1437823" y="4412648"/>
                </a:cubicBezTo>
                <a:cubicBezTo>
                  <a:pt x="1305136" y="4412648"/>
                  <a:pt x="1177025" y="4339712"/>
                  <a:pt x="1112968" y="4221190"/>
                </a:cubicBezTo>
                <a:cubicBezTo>
                  <a:pt x="1112968" y="4221190"/>
                  <a:pt x="1112968" y="4221190"/>
                  <a:pt x="51474" y="2393224"/>
                </a:cubicBezTo>
                <a:cubicBezTo>
                  <a:pt x="-17158" y="2279261"/>
                  <a:pt x="-17158" y="2133388"/>
                  <a:pt x="51474" y="2019425"/>
                </a:cubicBezTo>
                <a:cubicBezTo>
                  <a:pt x="51474" y="2019425"/>
                  <a:pt x="51474" y="2019425"/>
                  <a:pt x="1112968" y="191458"/>
                </a:cubicBezTo>
                <a:cubicBezTo>
                  <a:pt x="1177025" y="72936"/>
                  <a:pt x="1305136" y="0"/>
                  <a:pt x="143782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581912" y="1874520"/>
            <a:ext cx="3447288" cy="1792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7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Janelas </a:t>
            </a:r>
            <a:br>
              <a:rPr lang="en-US" sz="37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7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Vidro temperado</a:t>
            </a:r>
            <a:br>
              <a:rPr lang="en-US" sz="37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7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Blindex</a:t>
            </a:r>
          </a:p>
        </p:txBody>
      </p:sp>
      <p:sp>
        <p:nvSpPr>
          <p:cNvPr id="54" name="Freeform: Shape 39">
            <a:extLst>
              <a:ext uri="{FF2B5EF4-FFF2-40B4-BE49-F238E27FC236}">
                <a16:creationId xmlns:a16="http://schemas.microsoft.com/office/drawing/2014/main" id="{25E816B0-A826-4F6C-B444-91E42AB2A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8959" y="1127731"/>
            <a:ext cx="2143461" cy="1877400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agem 7" descr="Tela de computador com fundo azul&#10;&#10;Descrição gerada automaticamente com confiança média">
            <a:extLst>
              <a:ext uri="{FF2B5EF4-FFF2-40B4-BE49-F238E27FC236}">
                <a16:creationId xmlns:a16="http://schemas.microsoft.com/office/drawing/2014/main" id="{1D6A7D50-4B91-CFE1-18A4-62D3D96794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9" r="2" b="5436"/>
          <a:stretch/>
        </p:blipFill>
        <p:spPr>
          <a:xfrm>
            <a:off x="5285911" y="1212647"/>
            <a:ext cx="1949559" cy="1707568"/>
          </a:xfrm>
          <a:custGeom>
            <a:avLst/>
            <a:gdLst/>
            <a:ahLst/>
            <a:cxnLst/>
            <a:rect l="l" t="t" r="r" b="b"/>
            <a:pathLst>
              <a:path w="1949559" h="1707568">
                <a:moveTo>
                  <a:pt x="556214" y="0"/>
                </a:moveTo>
                <a:cubicBezTo>
                  <a:pt x="1395218" y="0"/>
                  <a:pt x="1395218" y="0"/>
                  <a:pt x="1395218" y="0"/>
                </a:cubicBezTo>
                <a:cubicBezTo>
                  <a:pt x="1437667" y="0"/>
                  <a:pt x="1492603" y="29611"/>
                  <a:pt x="1515075" y="66625"/>
                </a:cubicBezTo>
                <a:cubicBezTo>
                  <a:pt x="1934577" y="784692"/>
                  <a:pt x="1934577" y="784692"/>
                  <a:pt x="1934577" y="784692"/>
                </a:cubicBezTo>
                <a:cubicBezTo>
                  <a:pt x="1954553" y="824174"/>
                  <a:pt x="1954553" y="883396"/>
                  <a:pt x="1934577" y="922877"/>
                </a:cubicBezTo>
                <a:cubicBezTo>
                  <a:pt x="1515075" y="1640944"/>
                  <a:pt x="1515075" y="1640944"/>
                  <a:pt x="1515075" y="1640944"/>
                </a:cubicBezTo>
                <a:cubicBezTo>
                  <a:pt x="1492603" y="1677958"/>
                  <a:pt x="1437667" y="1707568"/>
                  <a:pt x="1395218" y="1707568"/>
                </a:cubicBezTo>
                <a:lnTo>
                  <a:pt x="556214" y="1707568"/>
                </a:lnTo>
                <a:cubicBezTo>
                  <a:pt x="511268" y="1707568"/>
                  <a:pt x="456334" y="1677958"/>
                  <a:pt x="436357" y="1640944"/>
                </a:cubicBezTo>
                <a:cubicBezTo>
                  <a:pt x="16856" y="922877"/>
                  <a:pt x="16856" y="922877"/>
                  <a:pt x="16856" y="922877"/>
                </a:cubicBezTo>
                <a:cubicBezTo>
                  <a:pt x="-5618" y="883396"/>
                  <a:pt x="-5618" y="824174"/>
                  <a:pt x="16856" y="784692"/>
                </a:cubicBezTo>
                <a:cubicBezTo>
                  <a:pt x="436357" y="66625"/>
                  <a:pt x="436357" y="66625"/>
                  <a:pt x="436357" y="66625"/>
                </a:cubicBezTo>
                <a:cubicBezTo>
                  <a:pt x="456334" y="29611"/>
                  <a:pt x="511268" y="0"/>
                  <a:pt x="556214" y="0"/>
                </a:cubicBezTo>
                <a:close/>
              </a:path>
            </a:pathLst>
          </a:custGeom>
          <a:ln w="79375">
            <a:noFill/>
          </a:ln>
        </p:spPr>
      </p:pic>
      <p:sp>
        <p:nvSpPr>
          <p:cNvPr id="55" name="Freeform: Shape 41">
            <a:extLst>
              <a:ext uri="{FF2B5EF4-FFF2-40B4-BE49-F238E27FC236}">
                <a16:creationId xmlns:a16="http://schemas.microsoft.com/office/drawing/2014/main" id="{89E7A3B0-8177-473E-B1D0-59D0661DC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00521" y="4146804"/>
            <a:ext cx="2527006" cy="221333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2" descr="C:\Users\rodrigo\Desktop\backp up\Curso Vistoria\FOTOS\Janela Blindex.jpg"/>
          <p:cNvPicPr>
            <a:picLocks noChangeAspect="1" noChangeArrowheads="1"/>
          </p:cNvPicPr>
          <p:nvPr/>
        </p:nvPicPr>
        <p:blipFill rotWithShape="1">
          <a:blip r:embed="rId4" cstate="print"/>
          <a:srcRect l="5442" r="8925" b="-6"/>
          <a:stretch/>
        </p:blipFill>
        <p:spPr bwMode="auto">
          <a:xfrm>
            <a:off x="3614820" y="4246417"/>
            <a:ext cx="2298408" cy="2013116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  <a:noFill/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spcAft>
                <a:spcPts val="600"/>
              </a:spcAft>
            </a:pPr>
            <a:fld id="{82C9DAC2-55BC-4DE8-85C3-221EE62C9D5B}" type="slidenum">
              <a:rPr lang="en-US" sz="120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28</a:t>
            </a:fld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9" name="Imagem 8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21819314-0E63-E239-A393-0AEFDC75AE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9932" y="3060022"/>
            <a:ext cx="3500109" cy="38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0B9169B-2909-D87B-EE0F-6AC11375B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92" r="-1" b="33601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9193A6C-EFD9-D03C-E3B7-622588D5EC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303" b="19447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5F55CBB-B063-F7B9-D8C3-A63C18A449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944" b="46306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B2FC121-EFCF-1898-DCFE-A4EC242E3A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761" b="13239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286857" y="1455298"/>
            <a:ext cx="3618284" cy="347610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br>
              <a:rPr lang="en-US" sz="2400" b="1" dirty="0">
                <a:solidFill>
                  <a:srgbClr val="080808"/>
                </a:solidFill>
                <a:latin typeface="+mj-lt"/>
              </a:rPr>
            </a:br>
            <a:r>
              <a:rPr lang="en-US" sz="2400" b="1" dirty="0" err="1">
                <a:solidFill>
                  <a:srgbClr val="080808"/>
                </a:solidFill>
                <a:latin typeface="+mj-lt"/>
              </a:rPr>
              <a:t>Esquadrias</a:t>
            </a:r>
            <a:r>
              <a:rPr lang="en-US" sz="2400" b="1" dirty="0">
                <a:solidFill>
                  <a:srgbClr val="080808"/>
                </a:solidFill>
                <a:latin typeface="+mj-lt"/>
              </a:rPr>
              <a:t> em  </a:t>
            </a:r>
            <a:r>
              <a:rPr lang="en-US" sz="2400" b="1" dirty="0" err="1">
                <a:solidFill>
                  <a:srgbClr val="080808"/>
                </a:solidFill>
                <a:latin typeface="+mj-lt"/>
              </a:rPr>
              <a:t>alumínio</a:t>
            </a:r>
            <a:r>
              <a:rPr lang="en-US" sz="2400" b="1" dirty="0">
                <a:solidFill>
                  <a:srgbClr val="080808"/>
                </a:solidFill>
                <a:latin typeface="+mj-lt"/>
              </a:rPr>
              <a:t> </a:t>
            </a:r>
            <a:br>
              <a:rPr lang="en-US" sz="2400" b="1" dirty="0">
                <a:solidFill>
                  <a:srgbClr val="080808"/>
                </a:solidFill>
                <a:latin typeface="+mj-lt"/>
              </a:rPr>
            </a:br>
            <a:r>
              <a:rPr lang="en-US" sz="2400" b="1" dirty="0" err="1">
                <a:solidFill>
                  <a:srgbClr val="080808"/>
                </a:solidFill>
                <a:latin typeface="+mj-lt"/>
              </a:rPr>
              <a:t>Esquadrias</a:t>
            </a:r>
            <a:r>
              <a:rPr lang="en-US" sz="2400" b="1" dirty="0">
                <a:solidFill>
                  <a:srgbClr val="080808"/>
                </a:solidFill>
                <a:latin typeface="+mj-lt"/>
              </a:rPr>
              <a:t> em ferro e </a:t>
            </a:r>
            <a:r>
              <a:rPr lang="en-US" sz="2400" b="1" dirty="0" err="1">
                <a:solidFill>
                  <a:srgbClr val="080808"/>
                </a:solidFill>
                <a:latin typeface="+mj-lt"/>
              </a:rPr>
              <a:t>aço</a:t>
            </a:r>
            <a:r>
              <a:rPr lang="en-US" sz="2400" b="1" dirty="0">
                <a:solidFill>
                  <a:srgbClr val="080808"/>
                </a:solidFill>
                <a:latin typeface="+mj-lt"/>
              </a:rPr>
              <a:t> </a:t>
            </a:r>
            <a:br>
              <a:rPr lang="en-US" sz="2400" b="1" dirty="0">
                <a:solidFill>
                  <a:srgbClr val="080808"/>
                </a:solidFill>
                <a:latin typeface="+mj-lt"/>
              </a:rPr>
            </a:br>
            <a:r>
              <a:rPr lang="en-US" sz="2400" b="1" dirty="0" err="1">
                <a:solidFill>
                  <a:srgbClr val="080808"/>
                </a:solidFill>
                <a:latin typeface="+mj-lt"/>
              </a:rPr>
              <a:t>Esquadrias</a:t>
            </a:r>
            <a:r>
              <a:rPr lang="en-US" sz="2400" b="1" dirty="0">
                <a:solidFill>
                  <a:srgbClr val="080808"/>
                </a:solidFill>
                <a:latin typeface="+mj-lt"/>
              </a:rPr>
              <a:t> em madeira </a:t>
            </a:r>
            <a:br>
              <a:rPr lang="en-US" sz="2400" b="1" dirty="0">
                <a:solidFill>
                  <a:srgbClr val="080808"/>
                </a:solidFill>
                <a:latin typeface="+mj-lt"/>
              </a:rPr>
            </a:br>
            <a:r>
              <a:rPr lang="en-US" sz="2400" b="1" dirty="0" err="1">
                <a:solidFill>
                  <a:srgbClr val="080808"/>
                </a:solidFill>
                <a:latin typeface="+mj-lt"/>
              </a:rPr>
              <a:t>Esquadrias</a:t>
            </a:r>
            <a:r>
              <a:rPr lang="en-US" sz="2400" b="1" dirty="0">
                <a:solidFill>
                  <a:srgbClr val="080808"/>
                </a:solidFill>
                <a:latin typeface="+mj-lt"/>
              </a:rPr>
              <a:t> em PVC</a:t>
            </a:r>
            <a:br>
              <a:rPr lang="en-US" sz="2400" b="1" dirty="0">
                <a:solidFill>
                  <a:srgbClr val="080808"/>
                </a:solidFill>
                <a:latin typeface="+mj-lt"/>
              </a:rPr>
            </a:br>
            <a:endParaRPr lang="en-US" sz="2400" b="1" dirty="0">
              <a:solidFill>
                <a:srgbClr val="080808"/>
              </a:solidFill>
              <a:latin typeface="+mj-lt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9301457" y="6356350"/>
            <a:ext cx="256881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82C9DAC2-55BC-4DE8-85C3-221EE62C9D5B}" type="slidenum">
              <a:rPr lang="en-US" sz="12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29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2" name="Imagem 11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9E8B8191-0134-3CED-2B90-388AD9EA18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3584" y="3815245"/>
            <a:ext cx="2764831" cy="304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Ardósia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A2FABFB-0163-F062-7383-7AD841DE8F32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Tipos de piso</a:t>
            </a:r>
            <a:br>
              <a:rPr lang="en-US" sz="4000" b="1" dirty="0">
                <a:latin typeface="+mj-lt"/>
                <a:ea typeface="+mj-ea"/>
                <a:cs typeface="+mj-cs"/>
              </a:rPr>
            </a:br>
            <a:r>
              <a:rPr lang="en-US" sz="4000" dirty="0" err="1">
                <a:latin typeface="+mj-lt"/>
                <a:ea typeface="+mj-ea"/>
                <a:cs typeface="+mj-cs"/>
              </a:rPr>
              <a:t>Ardósia</a:t>
            </a: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9765161" y="2640943"/>
            <a:ext cx="365760" cy="365125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fld id="{82C9DAC2-55BC-4DE8-85C3-221EE62C9D5B}" type="slidenum">
              <a:rPr lang="en-US" sz="1100">
                <a:latin typeface="Calibri" panose="020F0502020204030204"/>
              </a:rPr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t>3</a:t>
            </a:fld>
            <a:endParaRPr lang="en-US" sz="1100">
              <a:latin typeface="Calibri" panose="020F0502020204030204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4C564A5A-E005-01AA-2CF1-1E0DE71DE1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06068"/>
            <a:ext cx="3500109" cy="38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951" name="Rectangle 8295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638881" y="457200"/>
            <a:ext cx="10909640" cy="1368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4600" b="1">
                <a:solidFill>
                  <a:schemeClr val="tx1"/>
                </a:solidFill>
                <a:latin typeface="+mj-lt"/>
              </a:rPr>
              <a:t>Lâmpadas</a:t>
            </a:r>
            <a:br>
              <a:rPr lang="en-US" sz="4600" b="1">
                <a:solidFill>
                  <a:schemeClr val="tx1"/>
                </a:solidFill>
                <a:latin typeface="+mj-lt"/>
              </a:rPr>
            </a:br>
            <a:endParaRPr lang="en-US" sz="46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8295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465597" y="1340163"/>
            <a:ext cx="6029047" cy="3647573"/>
          </a:xfrm>
          <a:prstGeom prst="rect">
            <a:avLst/>
          </a:prstGeom>
          <a:noFill/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844B2E7-5187-43B0-7170-88490E078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30" y="5170299"/>
            <a:ext cx="10329170" cy="1368613"/>
          </a:xfrm>
          <a:prstGeom prst="rect">
            <a:avLst/>
          </a:prstGeo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82C9DAC2-55BC-4DE8-85C3-221EE62C9D5B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30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Imagem 4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7A7431BD-77CA-7DBE-6F71-B0564D10FA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1848" y="2869543"/>
            <a:ext cx="3500109" cy="38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82C9DAC2-55BC-4DE8-85C3-221EE62C9D5B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31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Picture 2" descr="C:\Users\rodrigo\Desktop\backp up\Curso Vistoria\FOTOS\Luminárias fluorescente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254160"/>
            <a:ext cx="5791200" cy="3050899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Luminárias para lâmpadas fluorescente</a:t>
            </a:r>
            <a:br>
              <a:rPr lang="en-US" sz="4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E4C0498-1BA9-3198-5AF5-4B3396DE4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395205"/>
            <a:ext cx="5987180" cy="3372648"/>
          </a:xfrm>
          <a:prstGeom prst="rect">
            <a:avLst/>
          </a:prstGeom>
        </p:spPr>
      </p:pic>
      <p:pic>
        <p:nvPicPr>
          <p:cNvPr id="6" name="Imagem 5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EF2AC89D-3381-ED88-D386-C8415D517A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521928"/>
            <a:ext cx="3031366" cy="333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116498" y="655128"/>
            <a:ext cx="6356357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Luminárias</a:t>
            </a:r>
            <a:br>
              <a:rPr lang="en-US" sz="3600" b="1" dirty="0">
                <a:solidFill>
                  <a:schemeClr val="tx1"/>
                </a:solidFill>
                <a:latin typeface="+mj-lt"/>
              </a:rPr>
            </a:br>
            <a:r>
              <a:rPr lang="en-US" sz="3600" b="1" dirty="0">
                <a:solidFill>
                  <a:schemeClr val="tx1"/>
                </a:solidFill>
                <a:latin typeface="+mj-lt"/>
              </a:rPr>
              <a:t>Prato |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Embutidas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| Caixa</a:t>
            </a:r>
            <a:br>
              <a:rPr lang="en-US" sz="3600" b="1" dirty="0">
                <a:solidFill>
                  <a:schemeClr val="tx1"/>
                </a:solidFill>
                <a:latin typeface="+mj-lt"/>
              </a:rPr>
            </a:b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2" descr="C:\Users\rodrigo\Desktop\backp up\Curso Vistoria\FOTOS\Luminárias de teto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79837" y="443995"/>
            <a:ext cx="5586942" cy="2388417"/>
          </a:xfrm>
          <a:prstGeom prst="rect">
            <a:avLst/>
          </a:prstGeom>
          <a:noFill/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73152" y="338328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82C9DAC2-55BC-4DE8-85C3-221EE62C9D5B}" type="slidenum">
              <a:rPr lang="en-US" sz="12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32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5BCC6EC-DF32-F337-C7B5-CE74FD4BA4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64" t="9885" r="12912" b="17931"/>
          <a:stretch/>
        </p:blipFill>
        <p:spPr>
          <a:xfrm>
            <a:off x="1116498" y="1994391"/>
            <a:ext cx="4987585" cy="486360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A8D2BCE-1C0E-31D6-1525-504F7DFEC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838" y="3339642"/>
            <a:ext cx="5586942" cy="3408034"/>
          </a:xfrm>
          <a:prstGeom prst="rect">
            <a:avLst/>
          </a:prstGeom>
        </p:spPr>
      </p:pic>
      <p:pic>
        <p:nvPicPr>
          <p:cNvPr id="9" name="Imagem 8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B6870D8B-4B2E-C456-CDF4-A5BDD33BE8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9768" y="2919240"/>
            <a:ext cx="3500109" cy="38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021821" y="4004732"/>
            <a:ext cx="6465287" cy="13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600" b="1">
                <a:solidFill>
                  <a:schemeClr val="tx1"/>
                </a:solidFill>
                <a:latin typeface="+mj-lt"/>
              </a:rPr>
              <a:t>Luminárias</a:t>
            </a:r>
            <a:br>
              <a:rPr lang="en-US" sz="2600" b="1">
                <a:solidFill>
                  <a:schemeClr val="tx1"/>
                </a:solidFill>
                <a:latin typeface="+mj-lt"/>
              </a:rPr>
            </a:br>
            <a:r>
              <a:rPr lang="en-US" sz="2600" b="1">
                <a:solidFill>
                  <a:schemeClr val="tx1"/>
                </a:solidFill>
                <a:latin typeface="+mj-lt"/>
              </a:rPr>
              <a:t>Spot | Lustre| Pêndulo | Arandela</a:t>
            </a:r>
            <a:br>
              <a:rPr lang="en-US" sz="2600" b="1">
                <a:solidFill>
                  <a:schemeClr val="tx1"/>
                </a:solidFill>
                <a:latin typeface="+mj-lt"/>
              </a:rPr>
            </a:br>
            <a:endParaRPr lang="en-US" sz="26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89" name="Rectangle 3078">
            <a:extLst>
              <a:ext uri="{FF2B5EF4-FFF2-40B4-BE49-F238E27FC236}">
                <a16:creationId xmlns:a16="http://schemas.microsoft.com/office/drawing/2014/main" id="{2BE2D1B8-0887-4D2B-8C42-999040132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4" y="321733"/>
            <a:ext cx="4129237" cy="606001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C:\Users\rodrigo\Desktop\backp up\Curso Vistoria\FOTOS\Lustres.jpg">
            <a:extLst>
              <a:ext uri="{FF2B5EF4-FFF2-40B4-BE49-F238E27FC236}">
                <a16:creationId xmlns:a16="http://schemas.microsoft.com/office/drawing/2014/main" id="{672D534A-ECF0-6BA7-BD5D-FD910DF60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41523" y="321733"/>
            <a:ext cx="3681458" cy="1573823"/>
          </a:xfrm>
          <a:prstGeom prst="rect">
            <a:avLst/>
          </a:prstGeom>
          <a:noFill/>
        </p:spPr>
      </p:pic>
      <p:sp>
        <p:nvSpPr>
          <p:cNvPr id="3090" name="Rectangle 3080">
            <a:extLst>
              <a:ext uri="{FF2B5EF4-FFF2-40B4-BE49-F238E27FC236}">
                <a16:creationId xmlns:a16="http://schemas.microsoft.com/office/drawing/2014/main" id="{FA085277-BAF7-40CC-A608-B030CA969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811469" y="321733"/>
            <a:ext cx="3375479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Resultado de imagem para luminária spot plastico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10800000">
            <a:off x="535831" y="4556740"/>
            <a:ext cx="1982284" cy="1368590"/>
          </a:xfrm>
          <a:prstGeom prst="rect">
            <a:avLst/>
          </a:prstGeom>
          <a:noFill/>
        </p:spPr>
      </p:pic>
      <p:sp>
        <p:nvSpPr>
          <p:cNvPr id="3091" name="Rectangle 3082">
            <a:extLst>
              <a:ext uri="{FF2B5EF4-FFF2-40B4-BE49-F238E27FC236}">
                <a16:creationId xmlns:a16="http://schemas.microsoft.com/office/drawing/2014/main" id="{64009F90-86BF-44AE-B0EB-D68140E0E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8508682" y="321733"/>
            <a:ext cx="3375478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 descr="C:\Users\rodrigo\Desktop\backp up\Curso Vistoria\FOTOS\luminárias spot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09762" y="4415422"/>
            <a:ext cx="1710559" cy="1710559"/>
          </a:xfrm>
          <a:prstGeom prst="rect">
            <a:avLst/>
          </a:prstGeom>
          <a:noFill/>
        </p:spPr>
      </p:pic>
      <p:pic>
        <p:nvPicPr>
          <p:cNvPr id="5" name="Picture 2" descr="C:\Users\rodrigo\Downloads\Arandelas e jardim.jpg">
            <a:extLst>
              <a:ext uri="{FF2B5EF4-FFF2-40B4-BE49-F238E27FC236}">
                <a16:creationId xmlns:a16="http://schemas.microsoft.com/office/drawing/2014/main" id="{E43CA561-7524-10DE-9513-05BD79FF8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66829" y="2430909"/>
            <a:ext cx="3681458" cy="1573823"/>
          </a:xfrm>
          <a:prstGeom prst="rect">
            <a:avLst/>
          </a:prstGeom>
          <a:noFill/>
        </p:spPr>
      </p:pic>
      <p:cxnSp>
        <p:nvCxnSpPr>
          <p:cNvPr id="3092" name="Straight Connector 3084">
            <a:extLst>
              <a:ext uri="{FF2B5EF4-FFF2-40B4-BE49-F238E27FC236}">
                <a16:creationId xmlns:a16="http://schemas.microsoft.com/office/drawing/2014/main" id="{14254369-4B26-4D6A-A4CD-BE3438297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9057372" y="6517217"/>
            <a:ext cx="2743200" cy="306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82C9DAC2-55BC-4DE8-85C3-221EE62C9D5B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33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69DF32E-EAD1-52B0-4464-874BE3D10D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7671" y="466335"/>
            <a:ext cx="2882806" cy="296266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4621C27-0778-CD06-0423-1EB6C4769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3449" y="3869981"/>
            <a:ext cx="1947124" cy="286341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5D29445-C79A-0587-52C3-7211F956B6B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3599"/>
          <a:stretch/>
        </p:blipFill>
        <p:spPr>
          <a:xfrm>
            <a:off x="5248889" y="466335"/>
            <a:ext cx="2500638" cy="2962665"/>
          </a:xfrm>
          <a:prstGeom prst="rect">
            <a:avLst/>
          </a:prstGeom>
        </p:spPr>
      </p:pic>
      <p:pic>
        <p:nvPicPr>
          <p:cNvPr id="11" name="Imagem 10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CFB1EDBC-F2DB-48B0-2529-E5783CF02A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5374" y="4861254"/>
            <a:ext cx="1814369" cy="19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11468100" y="5946776"/>
            <a:ext cx="558801" cy="492125"/>
          </a:xfrm>
          <a:prstGeom prst="rect">
            <a:avLst/>
          </a:prstGeom>
        </p:spPr>
        <p:txBody>
          <a:bodyPr/>
          <a:lstStyle/>
          <a:p>
            <a:fld id="{82C9DAC2-55BC-4DE8-85C3-221EE62C9D5B}" type="slidenum">
              <a:rPr lang="pt-BR" smtClean="0"/>
              <a:pPr/>
              <a:t>34</a:t>
            </a:fld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516374" y="1319551"/>
            <a:ext cx="7313022" cy="511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pt-BR" sz="2400" b="1" dirty="0">
                <a:latin typeface="Calibre"/>
              </a:rPr>
              <a:t>Tinta PVA</a:t>
            </a:r>
            <a:r>
              <a:rPr lang="pt-BR" sz="2400" dirty="0">
                <a:latin typeface="Calibre"/>
              </a:rPr>
              <a:t>: é usada em áreas internas de casas e apartamentos.</a:t>
            </a:r>
          </a:p>
          <a:p>
            <a:pPr>
              <a:lnSpc>
                <a:spcPts val="2800"/>
              </a:lnSpc>
            </a:pPr>
            <a:r>
              <a:rPr lang="pt-BR" sz="2400" u="sng" dirty="0">
                <a:latin typeface="Calibre"/>
              </a:rPr>
              <a:t>Dica</a:t>
            </a:r>
            <a:r>
              <a:rPr lang="pt-BR" sz="2400" dirty="0">
                <a:latin typeface="Calibre"/>
              </a:rPr>
              <a:t> – não devemos usar tinta PVA em áreas externas, pois ela não resiste à chuvas.</a:t>
            </a:r>
          </a:p>
          <a:p>
            <a:pPr>
              <a:lnSpc>
                <a:spcPts val="2800"/>
              </a:lnSpc>
            </a:pPr>
            <a:endParaRPr lang="pt-BR" sz="2400" dirty="0">
              <a:latin typeface="Calibre"/>
            </a:endParaRPr>
          </a:p>
          <a:p>
            <a:pPr>
              <a:lnSpc>
                <a:spcPts val="2800"/>
              </a:lnSpc>
            </a:pPr>
            <a:r>
              <a:rPr lang="pt-BR" sz="2400" b="1" dirty="0">
                <a:latin typeface="Calibre"/>
              </a:rPr>
              <a:t>Tinta Acrílica</a:t>
            </a:r>
            <a:r>
              <a:rPr lang="pt-BR" sz="2400" dirty="0">
                <a:latin typeface="Calibre"/>
              </a:rPr>
              <a:t>: é usada em áreas internas e externas de casas, apartamentos e prédios.</a:t>
            </a:r>
          </a:p>
          <a:p>
            <a:pPr>
              <a:lnSpc>
                <a:spcPts val="2800"/>
              </a:lnSpc>
            </a:pPr>
            <a:r>
              <a:rPr lang="pt-BR" sz="2400" u="sng" dirty="0">
                <a:latin typeface="Calibre"/>
              </a:rPr>
              <a:t>Dica</a:t>
            </a:r>
            <a:r>
              <a:rPr lang="pt-BR" sz="2400" dirty="0">
                <a:latin typeface="Calibre"/>
              </a:rPr>
              <a:t> – verifique o acabamento da tinta antes de comprar, pois existem tintas acrílicas foscas, acetinada e brilhante.</a:t>
            </a:r>
          </a:p>
          <a:p>
            <a:pPr>
              <a:lnSpc>
                <a:spcPts val="2800"/>
              </a:lnSpc>
            </a:pPr>
            <a:endParaRPr lang="pt-BR" sz="2400" dirty="0">
              <a:latin typeface="Calibre"/>
            </a:endParaRPr>
          </a:p>
          <a:p>
            <a:pPr>
              <a:lnSpc>
                <a:spcPts val="2800"/>
              </a:lnSpc>
            </a:pPr>
            <a:r>
              <a:rPr lang="pt-BR" sz="2400" b="1" dirty="0">
                <a:latin typeface="Calibre"/>
              </a:rPr>
              <a:t>Tinta Esmalte</a:t>
            </a:r>
            <a:r>
              <a:rPr lang="pt-BR" sz="2400" dirty="0">
                <a:latin typeface="Calibre"/>
              </a:rPr>
              <a:t>: serve para pintar móveis de madeira, ferro, portas e outras coisas mais.</a:t>
            </a:r>
          </a:p>
          <a:p>
            <a:pPr>
              <a:lnSpc>
                <a:spcPts val="2800"/>
              </a:lnSpc>
            </a:pPr>
            <a:r>
              <a:rPr lang="pt-BR" sz="2400" u="sng" dirty="0">
                <a:latin typeface="Calibre"/>
              </a:rPr>
              <a:t>Dica</a:t>
            </a:r>
            <a:r>
              <a:rPr lang="pt-BR" sz="2400" dirty="0">
                <a:latin typeface="Calibre"/>
              </a:rPr>
              <a:t> – verifique o acabamento da tinta, pois existem tintas esmalte fosca, acetinada e brilhante.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32B113C-3510-9864-7FF9-21A7BC32E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396" y="1769368"/>
            <a:ext cx="3918104" cy="1804703"/>
          </a:xfrm>
          <a:prstGeom prst="rect">
            <a:avLst/>
          </a:prstGeom>
        </p:spPr>
      </p:pic>
      <p:pic>
        <p:nvPicPr>
          <p:cNvPr id="9" name="Imagem 8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6A37062B-25DC-ED29-C9C8-F8823A271A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7391" y="3006068"/>
            <a:ext cx="3500109" cy="385193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5F536F8-7461-C772-C51D-61DED67578BA}"/>
              </a:ext>
            </a:extLst>
          </p:cNvPr>
          <p:cNvSpPr txBox="1"/>
          <p:nvPr/>
        </p:nvSpPr>
        <p:spPr>
          <a:xfrm>
            <a:off x="516374" y="316716"/>
            <a:ext cx="9668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2BB4"/>
                </a:solidFill>
                <a:latin typeface="+mj-lt"/>
              </a:rPr>
              <a:t>Tintas, texturas e revestimentos: tipos e usos</a:t>
            </a:r>
            <a:endParaRPr lang="pt-BR" sz="3600" b="1" dirty="0">
              <a:solidFill>
                <a:srgbClr val="002B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11468100" y="5946776"/>
            <a:ext cx="558801" cy="492125"/>
          </a:xfrm>
          <a:prstGeom prst="rect">
            <a:avLst/>
          </a:prstGeom>
        </p:spPr>
        <p:txBody>
          <a:bodyPr/>
          <a:lstStyle/>
          <a:p>
            <a:fld id="{82C9DAC2-55BC-4DE8-85C3-221EE62C9D5B}" type="slidenum">
              <a:rPr lang="pt-BR" smtClean="0"/>
              <a:pPr/>
              <a:t>35</a:t>
            </a:fld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564123" y="1278305"/>
            <a:ext cx="874722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Tinta </a:t>
            </a:r>
            <a:r>
              <a:rPr lang="pt-BR" sz="2400" b="1" dirty="0" err="1"/>
              <a:t>Epoxi</a:t>
            </a:r>
            <a:r>
              <a:rPr lang="pt-BR" sz="2400" dirty="0"/>
              <a:t>: serve para pintar piso de azulejo, </a:t>
            </a:r>
          </a:p>
          <a:p>
            <a:r>
              <a:rPr lang="pt-BR" sz="2400" dirty="0"/>
              <a:t>concreto, garagens, contrapiso e outros;</a:t>
            </a:r>
          </a:p>
          <a:p>
            <a:endParaRPr lang="pt-BR" sz="2400" dirty="0"/>
          </a:p>
          <a:p>
            <a:r>
              <a:rPr lang="pt-BR" sz="2400" b="1" dirty="0"/>
              <a:t>Textura</a:t>
            </a:r>
            <a:r>
              <a:rPr lang="pt-BR" sz="2400" dirty="0"/>
              <a:t>: é para revestir e decorar paredes da </a:t>
            </a:r>
          </a:p>
          <a:p>
            <a:r>
              <a:rPr lang="pt-BR" sz="2400" dirty="0"/>
              <a:t>áreas internas e externas, sendo de alta </a:t>
            </a:r>
          </a:p>
          <a:p>
            <a:r>
              <a:rPr lang="pt-BR" sz="2400" dirty="0"/>
              <a:t>resistência;</a:t>
            </a:r>
          </a:p>
          <a:p>
            <a:endParaRPr lang="pt-BR" sz="2400" dirty="0"/>
          </a:p>
          <a:p>
            <a:r>
              <a:rPr lang="pt-BR" sz="2400" b="1" dirty="0"/>
              <a:t>Impermeabilizantes</a:t>
            </a:r>
            <a:r>
              <a:rPr lang="pt-BR" sz="2400" dirty="0"/>
              <a:t>: serve para impermeabilizar </a:t>
            </a:r>
          </a:p>
          <a:p>
            <a:r>
              <a:rPr lang="pt-BR" sz="2400" dirty="0"/>
              <a:t>paredes de áreas internas e externas;</a:t>
            </a:r>
          </a:p>
          <a:p>
            <a:endParaRPr lang="pt-BR" sz="2400" dirty="0"/>
          </a:p>
          <a:p>
            <a:r>
              <a:rPr lang="pt-BR" sz="2400" b="1" dirty="0"/>
              <a:t>Verniz</a:t>
            </a:r>
            <a:r>
              <a:rPr lang="pt-BR" sz="2400" dirty="0"/>
              <a:t>: protege, da acabamento e dá vida às madeiras;</a:t>
            </a:r>
          </a:p>
          <a:p>
            <a:endParaRPr lang="pt-BR" sz="2400" dirty="0"/>
          </a:p>
          <a:p>
            <a:r>
              <a:rPr lang="pt-BR" sz="2400" b="1" dirty="0"/>
              <a:t>Massa corrida</a:t>
            </a:r>
            <a:r>
              <a:rPr lang="pt-BR" sz="2400" dirty="0"/>
              <a:t>: protege, corrige e alisa paredes para acabamento mais uniforme.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2A55D5-9FE6-12F6-2F08-4BECE23D2653}"/>
              </a:ext>
            </a:extLst>
          </p:cNvPr>
          <p:cNvSpPr txBox="1"/>
          <p:nvPr/>
        </p:nvSpPr>
        <p:spPr>
          <a:xfrm>
            <a:off x="516374" y="316716"/>
            <a:ext cx="9668150" cy="887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pt-BR" sz="3600" b="1" dirty="0">
                <a:solidFill>
                  <a:srgbClr val="002BB4"/>
                </a:solidFill>
                <a:latin typeface="+mj-lt"/>
              </a:rPr>
              <a:t>Tintas, texturas e revestimentos: </a:t>
            </a:r>
          </a:p>
          <a:p>
            <a:pPr>
              <a:lnSpc>
                <a:spcPts val="3000"/>
              </a:lnSpc>
            </a:pPr>
            <a:r>
              <a:rPr lang="pt-BR" sz="3600" b="1" dirty="0">
                <a:solidFill>
                  <a:srgbClr val="002BB4"/>
                </a:solidFill>
                <a:latin typeface="+mj-lt"/>
              </a:rPr>
              <a:t>tipos e usos</a:t>
            </a:r>
            <a:endParaRPr lang="pt-BR" sz="3600" b="1" dirty="0">
              <a:solidFill>
                <a:srgbClr val="002BB4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8E7ACC5-7D2D-67D8-9BEB-ED842D67E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885" y="0"/>
            <a:ext cx="5248115" cy="3936086"/>
          </a:xfrm>
          <a:prstGeom prst="rect">
            <a:avLst/>
          </a:prstGeom>
        </p:spPr>
      </p:pic>
      <p:pic>
        <p:nvPicPr>
          <p:cNvPr id="3" name="Imagem 2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89C42119-BCB3-075A-1337-1D64EB6FEE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0579" y="3494464"/>
            <a:ext cx="3056322" cy="336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55ED9EF5-1557-2AA5-4DA3-140A621699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29"/>
          <a:stretch/>
        </p:blipFill>
        <p:spPr>
          <a:xfrm>
            <a:off x="7607023" y="3006068"/>
            <a:ext cx="4584975" cy="3851932"/>
          </a:xfrm>
          <a:prstGeom prst="rect">
            <a:avLst/>
          </a:prstGeo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11468100" y="5946776"/>
            <a:ext cx="558801" cy="492125"/>
          </a:xfrm>
          <a:prstGeom prst="rect">
            <a:avLst/>
          </a:prstGeom>
        </p:spPr>
        <p:txBody>
          <a:bodyPr/>
          <a:lstStyle/>
          <a:p>
            <a:fld id="{82C9DAC2-55BC-4DE8-85C3-221EE62C9D5B}" type="slidenum">
              <a:rPr lang="pt-BR" smtClean="0"/>
              <a:pPr/>
              <a:t>36</a:t>
            </a:fld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458979" y="1351508"/>
            <a:ext cx="718729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Massa acrílica</a:t>
            </a:r>
            <a:r>
              <a:rPr lang="pt-BR" sz="2400" dirty="0"/>
              <a:t>: serve para paredes internas e externas é mais resistente que a massa corrida, inclusive com exposição ao sol e chuva.</a:t>
            </a:r>
          </a:p>
          <a:p>
            <a:endParaRPr lang="pt-BR" sz="2400" dirty="0"/>
          </a:p>
          <a:p>
            <a:r>
              <a:rPr lang="pt-BR" sz="2400" b="1" dirty="0"/>
              <a:t>Corante</a:t>
            </a:r>
            <a:r>
              <a:rPr lang="pt-BR" sz="2400" dirty="0"/>
              <a:t>: tinge tintas. Cada tinta deve ser tingida com corante da mesma base, ou seja, tinta acrílica, por exemplo, deve usas corantes acrílicos.</a:t>
            </a:r>
          </a:p>
          <a:p>
            <a:endParaRPr lang="pt-BR" sz="2400" u="sng" dirty="0"/>
          </a:p>
          <a:p>
            <a:r>
              <a:rPr lang="pt-BR" sz="2400" b="1" dirty="0"/>
              <a:t>Massa de madeira</a:t>
            </a:r>
            <a:r>
              <a:rPr lang="pt-BR" sz="2400" dirty="0"/>
              <a:t>: serve para corrigir falhas nas madeiras (batentes, portas, janelas).</a:t>
            </a:r>
          </a:p>
          <a:p>
            <a:endParaRPr lang="pt-BR" sz="2400" dirty="0"/>
          </a:p>
          <a:p>
            <a:r>
              <a:rPr lang="pt-BR" sz="2400" b="1" dirty="0"/>
              <a:t>Gesso</a:t>
            </a:r>
            <a:r>
              <a:rPr lang="pt-BR" sz="2400" dirty="0"/>
              <a:t>: para revestir paredes internas e, também, para rebaixamento/ forro de teto.</a:t>
            </a:r>
          </a:p>
        </p:txBody>
      </p:sp>
      <p:pic>
        <p:nvPicPr>
          <p:cNvPr id="3" name="Imagem 2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515282B2-5C95-D574-DBB8-9D21DF7B5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8126" y="3006068"/>
            <a:ext cx="3500109" cy="385193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A5AB3BF-20F6-A389-2FBB-12A0A3FE73E1}"/>
              </a:ext>
            </a:extLst>
          </p:cNvPr>
          <p:cNvSpPr txBox="1"/>
          <p:nvPr/>
        </p:nvSpPr>
        <p:spPr>
          <a:xfrm>
            <a:off x="367752" y="460813"/>
            <a:ext cx="9668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2BB4"/>
                </a:solidFill>
                <a:latin typeface="+mj-lt"/>
              </a:rPr>
              <a:t>Tintas, texturas e revestimentos: tipos e usos</a:t>
            </a:r>
            <a:endParaRPr lang="pt-BR" sz="3600" b="1" dirty="0">
              <a:solidFill>
                <a:srgbClr val="002B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30408B7-02B2-4EC4-8EE8-B53E74642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8D1D601-EA1B-B309-51E6-28CAFEC03EA6}"/>
              </a:ext>
            </a:extLst>
          </p:cNvPr>
          <p:cNvSpPr txBox="1"/>
          <p:nvPr/>
        </p:nvSpPr>
        <p:spPr>
          <a:xfrm>
            <a:off x="965200" y="4428318"/>
            <a:ext cx="8508512" cy="12740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Paredes | </a:t>
            </a:r>
            <a:r>
              <a:rPr lang="en-US" sz="4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Divisórias</a:t>
            </a: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| </a:t>
            </a:r>
            <a:r>
              <a:rPr lang="en-US" sz="4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Tijolo</a:t>
            </a: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à vista | </a:t>
            </a:r>
            <a:r>
              <a:rPr lang="en-US" sz="4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Compensados</a:t>
            </a: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|Gesso</a:t>
            </a:r>
            <a:endParaRPr lang="en-US" sz="4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D9669B8-BAF7-5986-DF34-E7C3FCAD8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0" r="40095" b="-1"/>
          <a:stretch/>
        </p:blipFill>
        <p:spPr>
          <a:xfrm>
            <a:off x="1" y="10"/>
            <a:ext cx="4003040" cy="422670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814DAAD-3068-2E7A-45D3-729022162A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57" r="27043" b="2"/>
          <a:stretch/>
        </p:blipFill>
        <p:spPr>
          <a:xfrm>
            <a:off x="4093465" y="10"/>
            <a:ext cx="4003040" cy="422451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F91BCF6-695C-AE4E-68CE-32730DEE80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13" r="-4" b="-4"/>
          <a:stretch/>
        </p:blipFill>
        <p:spPr>
          <a:xfrm>
            <a:off x="8186928" y="10"/>
            <a:ext cx="4005072" cy="422451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CA30F3A-949D-4014-A5BD-809F81E84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2370" y="4641753"/>
            <a:ext cx="1128382" cy="847206"/>
            <a:chOff x="8183879" y="1000124"/>
            <a:chExt cx="1562267" cy="1172973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A486C148-F247-4847-8096-6992A8A97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F05C5920-B89E-417C-9583-B3DC913AD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spcAft>
                <a:spcPts val="600"/>
              </a:spcAft>
            </a:pPr>
            <a:fld id="{82C9DAC2-55BC-4DE8-85C3-221EE62C9D5B}" type="slidenum">
              <a:rPr lang="en-US" sz="120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37</a:t>
            </a:fld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11" name="Imagem 10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4E32E6FE-8B7D-C126-DDAC-B0B9B08E53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8126" y="3006068"/>
            <a:ext cx="3500109" cy="38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3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:\Users\rodrigo\Desktop\backp up\Curso Vistoria\FOTOS\luminárias iluminação.jpg"/>
          <p:cNvPicPr>
            <a:picLocks noChangeAspect="1" noChangeArrowheads="1"/>
          </p:cNvPicPr>
          <p:nvPr/>
        </p:nvPicPr>
        <p:blipFill rotWithShape="1">
          <a:blip r:embed="rId2" cstate="print"/>
          <a:srcRect t="13548" b="1866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</p:spPr>
      </p:pic>
      <p:sp>
        <p:nvSpPr>
          <p:cNvPr id="31" name="Freeform: Shape 15">
            <a:extLst>
              <a:ext uri="{FF2B5EF4-FFF2-40B4-BE49-F238E27FC236}">
                <a16:creationId xmlns:a16="http://schemas.microsoft.com/office/drawing/2014/main" id="{615A59BC-530D-4881-A29E-CB9EE2D49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314" y="1073777"/>
            <a:ext cx="4994062" cy="4412648"/>
          </a:xfrm>
          <a:custGeom>
            <a:avLst/>
            <a:gdLst>
              <a:gd name="connsiteX0" fmla="*/ 1437823 w 4994062"/>
              <a:gd name="connsiteY0" fmla="*/ 0 h 4412648"/>
              <a:gd name="connsiteX1" fmla="*/ 3556238 w 4994062"/>
              <a:gd name="connsiteY1" fmla="*/ 0 h 4412648"/>
              <a:gd name="connsiteX2" fmla="*/ 3885668 w 4994062"/>
              <a:gd name="connsiteY2" fmla="*/ 191458 h 4412648"/>
              <a:gd name="connsiteX3" fmla="*/ 4942588 w 4994062"/>
              <a:gd name="connsiteY3" fmla="*/ 2019425 h 4412648"/>
              <a:gd name="connsiteX4" fmla="*/ 4942588 w 4994062"/>
              <a:gd name="connsiteY4" fmla="*/ 2393224 h 4412648"/>
              <a:gd name="connsiteX5" fmla="*/ 4550147 w 4994062"/>
              <a:gd name="connsiteY5" fmla="*/ 3071961 h 4412648"/>
              <a:gd name="connsiteX6" fmla="*/ 4549818 w 4994062"/>
              <a:gd name="connsiteY6" fmla="*/ 3072530 h 4412648"/>
              <a:gd name="connsiteX7" fmla="*/ 4539741 w 4994062"/>
              <a:gd name="connsiteY7" fmla="*/ 3072530 h 4412648"/>
              <a:gd name="connsiteX8" fmla="*/ 3588169 w 4994062"/>
              <a:gd name="connsiteY8" fmla="*/ 3072530 h 4412648"/>
              <a:gd name="connsiteX9" fmla="*/ 3432811 w 4994062"/>
              <a:gd name="connsiteY9" fmla="*/ 3158889 h 4412648"/>
              <a:gd name="connsiteX10" fmla="*/ 2889055 w 4994062"/>
              <a:gd name="connsiteY10" fmla="*/ 4089642 h 4412648"/>
              <a:gd name="connsiteX11" fmla="*/ 2889055 w 4994062"/>
              <a:gd name="connsiteY11" fmla="*/ 4268756 h 4412648"/>
              <a:gd name="connsiteX12" fmla="*/ 2957025 w 4994062"/>
              <a:gd name="connsiteY12" fmla="*/ 4385100 h 4412648"/>
              <a:gd name="connsiteX13" fmla="*/ 2973119 w 4994062"/>
              <a:gd name="connsiteY13" fmla="*/ 4412648 h 4412648"/>
              <a:gd name="connsiteX14" fmla="*/ 2913734 w 4994062"/>
              <a:gd name="connsiteY14" fmla="*/ 4412648 h 4412648"/>
              <a:gd name="connsiteX15" fmla="*/ 1437823 w 4994062"/>
              <a:gd name="connsiteY15" fmla="*/ 4412648 h 4412648"/>
              <a:gd name="connsiteX16" fmla="*/ 1112968 w 4994062"/>
              <a:gd name="connsiteY16" fmla="*/ 4221190 h 4412648"/>
              <a:gd name="connsiteX17" fmla="*/ 51474 w 4994062"/>
              <a:gd name="connsiteY17" fmla="*/ 2393224 h 4412648"/>
              <a:gd name="connsiteX18" fmla="*/ 51474 w 4994062"/>
              <a:gd name="connsiteY18" fmla="*/ 2019425 h 4412648"/>
              <a:gd name="connsiteX19" fmla="*/ 1112968 w 4994062"/>
              <a:gd name="connsiteY19" fmla="*/ 191458 h 4412648"/>
              <a:gd name="connsiteX20" fmla="*/ 1437823 w 4994062"/>
              <a:gd name="connsiteY20" fmla="*/ 0 h 441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94062" h="4412648">
                <a:moveTo>
                  <a:pt x="1437823" y="0"/>
                </a:moveTo>
                <a:cubicBezTo>
                  <a:pt x="1437823" y="0"/>
                  <a:pt x="1437823" y="0"/>
                  <a:pt x="3556238" y="0"/>
                </a:cubicBezTo>
                <a:cubicBezTo>
                  <a:pt x="3693500" y="0"/>
                  <a:pt x="3817038" y="72936"/>
                  <a:pt x="3885668" y="191458"/>
                </a:cubicBezTo>
                <a:cubicBezTo>
                  <a:pt x="3885668" y="191458"/>
                  <a:pt x="3885668" y="191458"/>
                  <a:pt x="4942588" y="2019425"/>
                </a:cubicBezTo>
                <a:cubicBezTo>
                  <a:pt x="5011220" y="2133388"/>
                  <a:pt x="5011220" y="2279261"/>
                  <a:pt x="4942588" y="2393224"/>
                </a:cubicBezTo>
                <a:cubicBezTo>
                  <a:pt x="4942588" y="2393224"/>
                  <a:pt x="4942588" y="2393224"/>
                  <a:pt x="4550147" y="3071961"/>
                </a:cubicBezTo>
                <a:lnTo>
                  <a:pt x="4549818" y="3072530"/>
                </a:lnTo>
                <a:lnTo>
                  <a:pt x="4539741" y="3072530"/>
                </a:lnTo>
                <a:cubicBezTo>
                  <a:pt x="4403802" y="3072530"/>
                  <a:pt x="4131924" y="3072530"/>
                  <a:pt x="3588169" y="3072530"/>
                </a:cubicBezTo>
                <a:cubicBezTo>
                  <a:pt x="3529910" y="3072530"/>
                  <a:pt x="3458704" y="3110912"/>
                  <a:pt x="3432811" y="3158889"/>
                </a:cubicBezTo>
                <a:cubicBezTo>
                  <a:pt x="3432811" y="3158889"/>
                  <a:pt x="3432811" y="3158889"/>
                  <a:pt x="2889055" y="4089642"/>
                </a:cubicBezTo>
                <a:cubicBezTo>
                  <a:pt x="2859925" y="4140817"/>
                  <a:pt x="2859925" y="4217580"/>
                  <a:pt x="2889055" y="4268756"/>
                </a:cubicBezTo>
                <a:cubicBezTo>
                  <a:pt x="2889055" y="4268756"/>
                  <a:pt x="2889055" y="4268756"/>
                  <a:pt x="2957025" y="4385100"/>
                </a:cubicBezTo>
                <a:lnTo>
                  <a:pt x="2973119" y="4412648"/>
                </a:lnTo>
                <a:lnTo>
                  <a:pt x="2913734" y="4412648"/>
                </a:lnTo>
                <a:cubicBezTo>
                  <a:pt x="2599952" y="4412648"/>
                  <a:pt x="2132928" y="4412648"/>
                  <a:pt x="1437823" y="4412648"/>
                </a:cubicBezTo>
                <a:cubicBezTo>
                  <a:pt x="1305136" y="4412648"/>
                  <a:pt x="1177025" y="4339712"/>
                  <a:pt x="1112968" y="4221190"/>
                </a:cubicBezTo>
                <a:cubicBezTo>
                  <a:pt x="1112968" y="4221190"/>
                  <a:pt x="1112968" y="4221190"/>
                  <a:pt x="51474" y="2393224"/>
                </a:cubicBezTo>
                <a:cubicBezTo>
                  <a:pt x="-17158" y="2279261"/>
                  <a:pt x="-17158" y="2133388"/>
                  <a:pt x="51474" y="2019425"/>
                </a:cubicBezTo>
                <a:cubicBezTo>
                  <a:pt x="51474" y="2019425"/>
                  <a:pt x="51474" y="2019425"/>
                  <a:pt x="1112968" y="191458"/>
                </a:cubicBezTo>
                <a:cubicBezTo>
                  <a:pt x="1177025" y="72936"/>
                  <a:pt x="1305136" y="0"/>
                  <a:pt x="143782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507826" y="2412124"/>
            <a:ext cx="3447288" cy="1418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Ambientes</a:t>
            </a:r>
            <a:br>
              <a:rPr lang="en-US" sz="4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Visão geral</a:t>
            </a:r>
          </a:p>
        </p:txBody>
      </p:sp>
      <p:sp>
        <p:nvSpPr>
          <p:cNvPr id="32" name="Freeform: Shape 17">
            <a:extLst>
              <a:ext uri="{FF2B5EF4-FFF2-40B4-BE49-F238E27FC236}">
                <a16:creationId xmlns:a16="http://schemas.microsoft.com/office/drawing/2014/main" id="{25E816B0-A826-4F6C-B444-91E42AB2A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8959" y="1127731"/>
            <a:ext cx="2143461" cy="1877400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Imagem 8" descr="Pia de cozinha&#10;&#10;Descrição gerada automaticamente com confiança média">
            <a:extLst>
              <a:ext uri="{FF2B5EF4-FFF2-40B4-BE49-F238E27FC236}">
                <a16:creationId xmlns:a16="http://schemas.microsoft.com/office/drawing/2014/main" id="{5E72AB10-DE8F-81E7-C0F1-60E591176C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54" r="17345" b="2"/>
          <a:stretch/>
        </p:blipFill>
        <p:spPr>
          <a:xfrm>
            <a:off x="5285911" y="1212647"/>
            <a:ext cx="1949559" cy="1707568"/>
          </a:xfrm>
          <a:custGeom>
            <a:avLst/>
            <a:gdLst/>
            <a:ahLst/>
            <a:cxnLst/>
            <a:rect l="l" t="t" r="r" b="b"/>
            <a:pathLst>
              <a:path w="1949559" h="1707568">
                <a:moveTo>
                  <a:pt x="556214" y="0"/>
                </a:moveTo>
                <a:cubicBezTo>
                  <a:pt x="1395218" y="0"/>
                  <a:pt x="1395218" y="0"/>
                  <a:pt x="1395218" y="0"/>
                </a:cubicBezTo>
                <a:cubicBezTo>
                  <a:pt x="1437667" y="0"/>
                  <a:pt x="1492603" y="29611"/>
                  <a:pt x="1515075" y="66625"/>
                </a:cubicBezTo>
                <a:cubicBezTo>
                  <a:pt x="1934577" y="784692"/>
                  <a:pt x="1934577" y="784692"/>
                  <a:pt x="1934577" y="784692"/>
                </a:cubicBezTo>
                <a:cubicBezTo>
                  <a:pt x="1954553" y="824174"/>
                  <a:pt x="1954553" y="883396"/>
                  <a:pt x="1934577" y="922877"/>
                </a:cubicBezTo>
                <a:cubicBezTo>
                  <a:pt x="1515075" y="1640944"/>
                  <a:pt x="1515075" y="1640944"/>
                  <a:pt x="1515075" y="1640944"/>
                </a:cubicBezTo>
                <a:cubicBezTo>
                  <a:pt x="1492603" y="1677958"/>
                  <a:pt x="1437667" y="1707568"/>
                  <a:pt x="1395218" y="1707568"/>
                </a:cubicBezTo>
                <a:lnTo>
                  <a:pt x="556214" y="1707568"/>
                </a:lnTo>
                <a:cubicBezTo>
                  <a:pt x="511268" y="1707568"/>
                  <a:pt x="456334" y="1677958"/>
                  <a:pt x="436357" y="1640944"/>
                </a:cubicBezTo>
                <a:cubicBezTo>
                  <a:pt x="16856" y="922877"/>
                  <a:pt x="16856" y="922877"/>
                  <a:pt x="16856" y="922877"/>
                </a:cubicBezTo>
                <a:cubicBezTo>
                  <a:pt x="-5618" y="883396"/>
                  <a:pt x="-5618" y="824174"/>
                  <a:pt x="16856" y="784692"/>
                </a:cubicBezTo>
                <a:cubicBezTo>
                  <a:pt x="436357" y="66625"/>
                  <a:pt x="436357" y="66625"/>
                  <a:pt x="436357" y="66625"/>
                </a:cubicBezTo>
                <a:cubicBezTo>
                  <a:pt x="456334" y="29611"/>
                  <a:pt x="511268" y="0"/>
                  <a:pt x="556214" y="0"/>
                </a:cubicBezTo>
                <a:close/>
              </a:path>
            </a:pathLst>
          </a:custGeom>
          <a:ln w="79375">
            <a:noFill/>
          </a:ln>
        </p:spPr>
      </p:pic>
      <p:sp>
        <p:nvSpPr>
          <p:cNvPr id="33" name="Freeform: Shape 19">
            <a:extLst>
              <a:ext uri="{FF2B5EF4-FFF2-40B4-BE49-F238E27FC236}">
                <a16:creationId xmlns:a16="http://schemas.microsoft.com/office/drawing/2014/main" id="{89E7A3B0-8177-473E-B1D0-59D0661DC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00521" y="4146804"/>
            <a:ext cx="2527006" cy="221333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2" descr="C:\Users\rodrigo\Desktop\backp up\Curso Vistoria\FOTOS\luminárias iluminação2.jpg"/>
          <p:cNvPicPr>
            <a:picLocks noChangeAspect="1" noChangeArrowheads="1"/>
          </p:cNvPicPr>
          <p:nvPr/>
        </p:nvPicPr>
        <p:blipFill rotWithShape="1">
          <a:blip r:embed="rId4" cstate="print"/>
          <a:srcRect r="14366" b="-6"/>
          <a:stretch/>
        </p:blipFill>
        <p:spPr bwMode="auto">
          <a:xfrm>
            <a:off x="3614820" y="4246417"/>
            <a:ext cx="2298408" cy="2013116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  <a:noFill/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spcAft>
                <a:spcPts val="600"/>
              </a:spcAft>
            </a:pPr>
            <a:fld id="{82C9DAC2-55BC-4DE8-85C3-221EE62C9D5B}" type="slidenum">
              <a:rPr lang="en-US" sz="120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38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C3C38D4-5850-480B-A383-F305DF81A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246980-29D9-4096-B558-2DBAFE72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000140B-0F16-C642-B748-01FA4150BDB0}"/>
              </a:ext>
            </a:extLst>
          </p:cNvPr>
          <p:cNvSpPr txBox="1"/>
          <p:nvPr/>
        </p:nvSpPr>
        <p:spPr>
          <a:xfrm>
            <a:off x="591312" y="264253"/>
            <a:ext cx="7123672" cy="24674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Casas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Tipos de edificações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Áreas </a:t>
            </a:r>
            <a:r>
              <a:rPr lang="en-US" sz="33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externas</a:t>
            </a:r>
            <a:br>
              <a:rPr lang="en-US" sz="3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ADE56D-0D51-4651-8140-CDE1F9B7C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" y="73152"/>
            <a:ext cx="1178966" cy="232963"/>
            <a:chOff x="7763256" y="73152"/>
            <a:chExt cx="1178966" cy="232963"/>
          </a:xfrm>
        </p:grpSpPr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06365BC8-5A2F-4D74-A7A4-0AFF586BF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FE8CF5B4-A87F-4838-922F-93CB79FEF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8C04AE66-6F84-4729-B3FD-13E1291E7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5FBC1F9E-6295-438B-AA5F-391D117E6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A3DFE848-8C96-47EC-9CA4-0E940EF4D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7636E2DE-AE56-40B5-9BB9-71A9500723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D80895E5-DA61-4ABB-990C-DEAE93A85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0289845C-8D0C-4ACD-82CD-FDBA159F0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0F3E6F1A-6F0A-4B83-A0CD-754F99347D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39684BF7-CC24-4BCC-9141-7BAA95B4C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35C1944D-47C0-47A7-B1F9-E87520331E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70070E0D-4C80-4E3D-94F6-AD4F89F5D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95D7D089-3C3A-4B67-85AE-C0B758413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BD0C77CD-D242-43FD-9844-319526B23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1085685B-C3D2-4E84-B39A-8BAEE0A6C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3C7A0103-9741-48D9-9520-8BD2A58D9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4BA01C22-1228-4E6E-A465-2D2798DFB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B3FDBA2C-F315-4B70-986A-06D2C6793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4C177168-9FDA-40EC-BA9A-6ABBA54054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1BDF1499-8902-4AAC-9899-B351F705A2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477F43A9-D7C5-0437-69EB-5377B0047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69" r="-1" b="5756"/>
          <a:stretch/>
        </p:blipFill>
        <p:spPr>
          <a:xfrm>
            <a:off x="7772400" y="10"/>
            <a:ext cx="4105656" cy="216711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D33BEA4-7207-6AE2-0949-78411ECE3493}"/>
              </a:ext>
            </a:extLst>
          </p:cNvPr>
          <p:cNvSpPr txBox="1"/>
          <p:nvPr/>
        </p:nvSpPr>
        <p:spPr>
          <a:xfrm>
            <a:off x="594360" y="2731672"/>
            <a:ext cx="6565392" cy="3383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Alvenaria</a:t>
            </a:r>
            <a:r>
              <a:rPr lang="en-US" sz="2000" dirty="0"/>
              <a:t> </a:t>
            </a:r>
            <a:r>
              <a:rPr lang="en-US" sz="2000" dirty="0" err="1"/>
              <a:t>convencional</a:t>
            </a:r>
            <a:r>
              <a:rPr lang="en-US" sz="2000" dirty="0"/>
              <a:t> ou de </a:t>
            </a:r>
            <a:r>
              <a:rPr lang="en-US" sz="2000" dirty="0" err="1"/>
              <a:t>vedação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Alvenaria</a:t>
            </a:r>
            <a:r>
              <a:rPr lang="en-US" sz="2000" dirty="0"/>
              <a:t> estrutural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Madeiras</a:t>
            </a:r>
            <a:r>
              <a:rPr lang="en-US" sz="2000" dirty="0"/>
              <a:t> (Wood frame)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Container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Pré-fabricadas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Paredes de </a:t>
            </a:r>
            <a:r>
              <a:rPr lang="en-US" sz="2000" dirty="0" err="1"/>
              <a:t>concreto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Steel frame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53AF53C-72B4-E8EB-41AC-6570630DB8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70" r="-1" b="14051"/>
          <a:stretch/>
        </p:blipFill>
        <p:spPr>
          <a:xfrm>
            <a:off x="7772400" y="2350008"/>
            <a:ext cx="4105656" cy="216712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E0027832-BFD2-403B-A682-8401F14E7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6099048" y="6492240"/>
            <a:ext cx="10607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82C9DAC2-55BC-4DE8-85C3-221EE62C9D5B}" type="slidenum">
              <a:rPr lang="en-US" sz="1200">
                <a:solidFill>
                  <a:schemeClr val="bg1"/>
                </a:solidFill>
              </a:rPr>
              <a:pPr algn="r">
                <a:spcAft>
                  <a:spcPts val="600"/>
                </a:spcAft>
              </a:pPr>
              <a:t>39</a:t>
            </a:fld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A7E4AF2-B276-51B0-DDBC-634D0CE3B8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54" r="-1" b="13968"/>
          <a:stretch/>
        </p:blipFill>
        <p:spPr>
          <a:xfrm>
            <a:off x="7772400" y="4690872"/>
            <a:ext cx="4105656" cy="21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14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1B7A0A8-15AD-BC36-A4DE-7E42ECCFD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23" b="13410"/>
          <a:stretch/>
        </p:blipFill>
        <p:spPr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4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82C9DAC2-55BC-4DE8-85C3-221EE62C9D5B}" type="slidenum">
              <a:rPr lang="en-US" sz="120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4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555222C-8262-11F0-C96C-DF164E97E5BB}"/>
              </a:ext>
            </a:extLst>
          </p:cNvPr>
          <p:cNvSpPr txBox="1"/>
          <p:nvPr/>
        </p:nvSpPr>
        <p:spPr>
          <a:xfrm>
            <a:off x="9155558" y="2634039"/>
            <a:ext cx="3036442" cy="13804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Tipos de piso</a:t>
            </a:r>
            <a:br>
              <a:rPr lang="pt-BR" dirty="0"/>
            </a:br>
            <a:r>
              <a:rPr lang="pt-BR" dirty="0"/>
              <a:t>Azulejo</a:t>
            </a:r>
          </a:p>
        </p:txBody>
      </p:sp>
      <p:pic>
        <p:nvPicPr>
          <p:cNvPr id="22" name="Imagem 21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5F705CD9-48F6-47DF-261B-EE296F1D5B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06068"/>
            <a:ext cx="3500109" cy="38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C:\Users\rodrigo\Downloads\ceramica.jpg"/>
          <p:cNvPicPr>
            <a:picLocks noChangeAspect="1" noChangeArrowheads="1"/>
          </p:cNvPicPr>
          <p:nvPr/>
        </p:nvPicPr>
        <p:blipFill rotWithShape="1">
          <a:blip r:embed="rId2" cstate="print"/>
          <a:srcRect l="24363" r="15858" b="-2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</p:spPr>
      </p:pic>
      <p:pic>
        <p:nvPicPr>
          <p:cNvPr id="7" name="Picture 2" descr="C:\Users\rodrigo\Downloads\cerâmica.jpg"/>
          <p:cNvPicPr>
            <a:picLocks noChangeAspect="1" noChangeArrowheads="1"/>
          </p:cNvPicPr>
          <p:nvPr/>
        </p:nvPicPr>
        <p:blipFill rotWithShape="1">
          <a:blip r:embed="rId3" cstate="print"/>
          <a:srcRect l="17202" r="23909" b="-1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2800" b="1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endParaRPr lang="en-US" sz="2800" kern="120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9301457" y="6356350"/>
            <a:ext cx="256881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82C9DAC2-55BC-4DE8-85C3-221EE62C9D5B}" type="slidenum">
              <a:rPr lang="en-US" sz="12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5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7FD6D2D-86F5-5850-88E1-74517F97AC1E}"/>
              </a:ext>
            </a:extLst>
          </p:cNvPr>
          <p:cNvSpPr txBox="1"/>
          <p:nvPr/>
        </p:nvSpPr>
        <p:spPr>
          <a:xfrm>
            <a:off x="3904593" y="2811605"/>
            <a:ext cx="4382814" cy="12347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Tipos de piso</a:t>
            </a:r>
            <a:br>
              <a:rPr lang="pt-BR" dirty="0"/>
            </a:br>
            <a:r>
              <a:rPr lang="pt-BR" dirty="0"/>
              <a:t>Cerâmica</a:t>
            </a:r>
          </a:p>
        </p:txBody>
      </p:sp>
      <p:pic>
        <p:nvPicPr>
          <p:cNvPr id="9" name="Imagem 8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4575BA9B-52C3-494B-72F2-A7642A6691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06068"/>
            <a:ext cx="3500109" cy="38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rodrigo\Downloads\contrapiso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7" r="1" b="13521"/>
          <a:stretch/>
        </p:blipFill>
        <p:spPr bwMode="auto">
          <a:xfrm>
            <a:off x="-4243" y="10"/>
            <a:ext cx="12196243" cy="6857990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116701" y="2452526"/>
            <a:ext cx="4248318" cy="19529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3600" b="1">
                <a:solidFill>
                  <a:schemeClr val="tx1"/>
                </a:solidFill>
                <a:latin typeface="+mj-lt"/>
              </a:rPr>
            </a:br>
            <a:endParaRPr lang="en-US" sz="3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2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5609070"/>
            <a:ext cx="780052" cy="747280"/>
            <a:chOff x="7011922" y="4095164"/>
            <a:chExt cx="1203067" cy="115252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7" y="6047150"/>
            <a:ext cx="1636826" cy="818414"/>
            <a:chOff x="8085870" y="5837885"/>
            <a:chExt cx="2055357" cy="102767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10018153" y="6356350"/>
            <a:ext cx="185211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82C9DAC2-55BC-4DE8-85C3-221EE62C9D5B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6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41A765A-9065-4C22-1541-F4B32731301E}"/>
              </a:ext>
            </a:extLst>
          </p:cNvPr>
          <p:cNvSpPr txBox="1"/>
          <p:nvPr/>
        </p:nvSpPr>
        <p:spPr>
          <a:xfrm>
            <a:off x="1116701" y="2796578"/>
            <a:ext cx="3844356" cy="1264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Tipos de piso</a:t>
            </a:r>
            <a:br>
              <a:rPr lang="pt-BR" dirty="0"/>
            </a:br>
            <a:r>
              <a:rPr lang="pt-BR" dirty="0"/>
              <a:t>Contrapiso</a:t>
            </a:r>
          </a:p>
        </p:txBody>
      </p:sp>
      <p:pic>
        <p:nvPicPr>
          <p:cNvPr id="9" name="Imagem 8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9C2B15DF-3E7D-16FC-8B85-DE445F40D7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3147" y="2986123"/>
            <a:ext cx="3500109" cy="38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04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:\Users\rodrigo\Downloads\granitina.jpg"/>
          <p:cNvPicPr>
            <a:picLocks noChangeAspect="1" noChangeArrowheads="1"/>
          </p:cNvPicPr>
          <p:nvPr/>
        </p:nvPicPr>
        <p:blipFill rotWithShape="1">
          <a:blip r:embed="rId2" cstate="print"/>
          <a:srcRect r="1" b="25027"/>
          <a:stretch/>
        </p:blipFill>
        <p:spPr bwMode="auto">
          <a:xfrm>
            <a:off x="-4243" y="10"/>
            <a:ext cx="12196243" cy="685799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828180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77100AA-BF68-4139-8224-79EA1F916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74247" y="753374"/>
            <a:ext cx="5353835" cy="5353836"/>
          </a:xfrm>
          <a:custGeom>
            <a:avLst/>
            <a:gdLst>
              <a:gd name="connsiteX0" fmla="*/ 5273742 w 5353835"/>
              <a:gd name="connsiteY0" fmla="*/ 690509 h 5353836"/>
              <a:gd name="connsiteX1" fmla="*/ 5353835 w 5353835"/>
              <a:gd name="connsiteY1" fmla="*/ 770602 h 5353836"/>
              <a:gd name="connsiteX2" fmla="*/ 5353835 w 5353835"/>
              <a:gd name="connsiteY2" fmla="*/ 4854514 h 5353836"/>
              <a:gd name="connsiteX3" fmla="*/ 5273742 w 5353835"/>
              <a:gd name="connsiteY3" fmla="*/ 4934608 h 5353836"/>
              <a:gd name="connsiteX4" fmla="*/ 502667 w 5353835"/>
              <a:gd name="connsiteY4" fmla="*/ 0 h 5353836"/>
              <a:gd name="connsiteX5" fmla="*/ 4583234 w 5353835"/>
              <a:gd name="connsiteY5" fmla="*/ 1 h 5353836"/>
              <a:gd name="connsiteX6" fmla="*/ 4663327 w 5353835"/>
              <a:gd name="connsiteY6" fmla="*/ 80094 h 5353836"/>
              <a:gd name="connsiteX7" fmla="*/ 422574 w 5353835"/>
              <a:gd name="connsiteY7" fmla="*/ 80094 h 5353836"/>
              <a:gd name="connsiteX8" fmla="*/ 0 w 5353835"/>
              <a:gd name="connsiteY8" fmla="*/ 502667 h 5353836"/>
              <a:gd name="connsiteX9" fmla="*/ 80093 w 5353835"/>
              <a:gd name="connsiteY9" fmla="*/ 422574 h 5353836"/>
              <a:gd name="connsiteX10" fmla="*/ 80093 w 5353835"/>
              <a:gd name="connsiteY10" fmla="*/ 5273743 h 5353836"/>
              <a:gd name="connsiteX11" fmla="*/ 4934607 w 5353835"/>
              <a:gd name="connsiteY11" fmla="*/ 5273743 h 5353836"/>
              <a:gd name="connsiteX12" fmla="*/ 4854514 w 5353835"/>
              <a:gd name="connsiteY12" fmla="*/ 5353836 h 5353836"/>
              <a:gd name="connsiteX13" fmla="*/ 0 w 5353835"/>
              <a:gd name="connsiteY13" fmla="*/ 5353836 h 535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6">
                <a:moveTo>
                  <a:pt x="5273742" y="690509"/>
                </a:moveTo>
                <a:lnTo>
                  <a:pt x="5353835" y="770602"/>
                </a:lnTo>
                <a:lnTo>
                  <a:pt x="5353835" y="4854514"/>
                </a:lnTo>
                <a:lnTo>
                  <a:pt x="5273742" y="4934608"/>
                </a:lnTo>
                <a:close/>
                <a:moveTo>
                  <a:pt x="502667" y="0"/>
                </a:moveTo>
                <a:lnTo>
                  <a:pt x="4583234" y="1"/>
                </a:lnTo>
                <a:lnTo>
                  <a:pt x="4663327" y="80094"/>
                </a:lnTo>
                <a:lnTo>
                  <a:pt x="422574" y="80094"/>
                </a:lnTo>
                <a:close/>
                <a:moveTo>
                  <a:pt x="0" y="502667"/>
                </a:moveTo>
                <a:lnTo>
                  <a:pt x="80093" y="422574"/>
                </a:lnTo>
                <a:lnTo>
                  <a:pt x="80093" y="5273743"/>
                </a:lnTo>
                <a:lnTo>
                  <a:pt x="4934607" y="5273743"/>
                </a:lnTo>
                <a:lnTo>
                  <a:pt x="4854514" y="5353836"/>
                </a:lnTo>
                <a:lnTo>
                  <a:pt x="0" y="5353836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6826981" y="2452526"/>
            <a:ext cx="4248318" cy="19529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3600" b="1">
                <a:solidFill>
                  <a:srgbClr val="080808"/>
                </a:solidFill>
                <a:latin typeface="+mj-lt"/>
              </a:rPr>
            </a:br>
            <a:endParaRPr lang="en-US" sz="3600">
              <a:solidFill>
                <a:srgbClr val="080808"/>
              </a:solidFill>
              <a:latin typeface="+mj-lt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321736" y="6356350"/>
            <a:ext cx="185211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2C9DAC2-55BC-4DE8-85C3-221EE62C9D5B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60E8C34-9685-42B3-6AA4-3F13A37E0310}"/>
              </a:ext>
            </a:extLst>
          </p:cNvPr>
          <p:cNvSpPr txBox="1"/>
          <p:nvPr/>
        </p:nvSpPr>
        <p:spPr>
          <a:xfrm>
            <a:off x="6596557" y="2744555"/>
            <a:ext cx="4377918" cy="13613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Tipos de piso</a:t>
            </a:r>
            <a:br>
              <a:rPr lang="pt-BR" dirty="0"/>
            </a:br>
            <a:r>
              <a:rPr lang="pt-BR" dirty="0" err="1"/>
              <a:t>Granitina</a:t>
            </a:r>
            <a:endParaRPr lang="pt-BR" dirty="0"/>
          </a:p>
        </p:txBody>
      </p:sp>
      <p:pic>
        <p:nvPicPr>
          <p:cNvPr id="11" name="Imagem 10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ACBA5F25-89F5-6A09-BF41-9BBBDEDDB0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06068"/>
            <a:ext cx="3500109" cy="38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C77069B-AEC5-E426-5B4B-DCB5771351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53" r="34680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0EFD216-5CC4-56F3-73BC-17022172F1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1" r="35970" b="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9B912B9-C287-1D23-5E63-276CC3636580}"/>
              </a:ext>
            </a:extLst>
          </p:cNvPr>
          <p:cNvSpPr txBox="1"/>
          <p:nvPr/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Tipos de piso</a:t>
            </a:r>
            <a:br>
              <a:rPr lang="en-US" sz="28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Granito</a:t>
            </a:r>
            <a:endParaRPr lang="en-US" sz="28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9301457" y="6356350"/>
            <a:ext cx="256881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82C9DAC2-55BC-4DE8-85C3-221EE62C9D5B}" type="slidenum">
              <a:rPr lang="en-US" sz="12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8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47089-0322-4B03-B224-817DD4C8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228512D-3055-4911-A4D1-4A084C9C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933928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C98C7BF-70D9-4D19-BD2D-D808991FD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3853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940246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501609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6755425" y="3041707"/>
            <a:ext cx="3618284" cy="1345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Tipos de piso</a:t>
            </a:r>
            <a:br>
              <a:rPr lang="en-US" b="1" dirty="0">
                <a:solidFill>
                  <a:schemeClr val="tx1"/>
                </a:solidFill>
                <a:latin typeface="+mj-lt"/>
              </a:rPr>
            </a:br>
            <a:r>
              <a:rPr lang="en-US" b="1" dirty="0">
                <a:solidFill>
                  <a:schemeClr val="tx1"/>
                </a:solidFill>
                <a:latin typeface="+mj-lt"/>
              </a:rPr>
              <a:t>Tipos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granito</a:t>
            </a:r>
            <a:br>
              <a:rPr lang="en-US" b="1" dirty="0">
                <a:solidFill>
                  <a:schemeClr val="tx1"/>
                </a:solidFill>
                <a:latin typeface="+mj-lt"/>
              </a:rPr>
            </a:br>
            <a:endParaRPr lang="en-US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FD685C2-1A84-41DE-BFA0-0A068F83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914977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:\Users\rodrigo\Downloads\Tipos granito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7242" y="410229"/>
            <a:ext cx="5975466" cy="6128683"/>
          </a:xfrm>
          <a:prstGeom prst="rect">
            <a:avLst/>
          </a:prstGeom>
          <a:noFill/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9301457" y="6356350"/>
            <a:ext cx="256881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82C9DAC2-55BC-4DE8-85C3-221EE62C9D5B}" type="slidenum">
              <a:rPr lang="en-US" sz="12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9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Imagem 2" descr="Mulher sorrindo segurando bolo&#10;&#10;Descrição gerada automaticamente com confiança média">
            <a:extLst>
              <a:ext uri="{FF2B5EF4-FFF2-40B4-BE49-F238E27FC236}">
                <a16:creationId xmlns:a16="http://schemas.microsoft.com/office/drawing/2014/main" id="{D1A128E1-521D-669D-0B26-3CE4906A37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0352" y="3006068"/>
            <a:ext cx="3500109" cy="38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68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df17893-08f1-4046-ad80-5ff5750604b4" xsi:nil="true"/>
    <lcf76f155ced4ddcb4097134ff3c332f xmlns="cfe0de8f-bad6-4e37-98dc-0e162a74337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8A576054A69344FAA8CCFA97A3821BA" ma:contentTypeVersion="14" ma:contentTypeDescription="Crie um novo documento." ma:contentTypeScope="" ma:versionID="36df6a565d8cd87afd8f0e008f7dbd40">
  <xsd:schema xmlns:xsd="http://www.w3.org/2001/XMLSchema" xmlns:xs="http://www.w3.org/2001/XMLSchema" xmlns:p="http://schemas.microsoft.com/office/2006/metadata/properties" xmlns:ns2="9df17893-08f1-4046-ad80-5ff5750604b4" xmlns:ns3="cfe0de8f-bad6-4e37-98dc-0e162a743375" targetNamespace="http://schemas.microsoft.com/office/2006/metadata/properties" ma:root="true" ma:fieldsID="082ea552f7ff764e10289571660d1fa5" ns2:_="" ns3:_="">
    <xsd:import namespace="9df17893-08f1-4046-ad80-5ff5750604b4"/>
    <xsd:import namespace="cfe0de8f-bad6-4e37-98dc-0e162a74337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f17893-08f1-4046-ad80-5ff5750604b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293d6a7-0f24-4939-8e50-44d941322804}" ma:internalName="TaxCatchAll" ma:showField="CatchAllData" ma:web="9df17893-08f1-4046-ad80-5ff5750604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0de8f-bad6-4e37-98dc-0e162a7433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Marcações de imagem" ma:readOnly="false" ma:fieldId="{5cf76f15-5ced-4ddc-b409-7134ff3c332f}" ma:taxonomyMulti="true" ma:sspId="d2b57127-5959-4bf5-bf65-91c8821ecb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BE1A69-57B9-4853-B78D-C948505CF768}">
  <ds:schemaRefs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  <ds:schemaRef ds:uri="cfe0de8f-bad6-4e37-98dc-0e162a743375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9df17893-08f1-4046-ad80-5ff5750604b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539B523-61B8-4086-8E58-31A98F71E5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A0B6D8-43C8-4241-850B-79E9D5D281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f17893-08f1-4046-ad80-5ff5750604b4"/>
    <ds:schemaRef ds:uri="cfe0de8f-bad6-4e37-98dc-0e162a7433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4697</TotalTime>
  <Words>607</Words>
  <Application>Microsoft Office PowerPoint</Application>
  <PresentationFormat>Widescreen</PresentationFormat>
  <Paragraphs>143</Paragraphs>
  <Slides>39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8" baseType="lpstr">
      <vt:lpstr>Arial</vt:lpstr>
      <vt:lpstr>Avenir Next LT Pro</vt:lpstr>
      <vt:lpstr>Calibre</vt:lpstr>
      <vt:lpstr>Calibri</vt:lpstr>
      <vt:lpstr>Calibri Light</vt:lpstr>
      <vt:lpstr>Proxima Nova Lt</vt:lpstr>
      <vt:lpstr>Proxima Nova Th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 </vt:lpstr>
      <vt:lpstr> </vt:lpstr>
      <vt:lpstr> </vt:lpstr>
      <vt:lpstr>Apresentação do PowerPoint</vt:lpstr>
      <vt:lpstr>Tipos de piso Tipos granito </vt:lpstr>
      <vt:lpstr>Tipos de piso Mármore </vt:lpstr>
      <vt:lpstr> </vt:lpstr>
      <vt:lpstr> </vt:lpstr>
      <vt:lpstr>Apresentação do PowerPoint</vt:lpstr>
      <vt:lpstr> </vt:lpstr>
      <vt:lpstr>Apresentação do PowerPoint</vt:lpstr>
      <vt:lpstr> </vt:lpstr>
      <vt:lpstr> </vt:lpstr>
      <vt:lpstr> </vt:lpstr>
      <vt:lpstr>Apresentação do PowerPoint</vt:lpstr>
      <vt:lpstr>Apresentação do PowerPoint</vt:lpstr>
      <vt:lpstr> </vt:lpstr>
      <vt:lpstr> </vt:lpstr>
      <vt:lpstr>Apresentação do PowerPoint</vt:lpstr>
      <vt:lpstr> </vt:lpstr>
      <vt:lpstr>Apresentação do PowerPoint</vt:lpstr>
      <vt:lpstr>Acessórios Exaustor, Sensor, Sprinkler </vt:lpstr>
      <vt:lpstr>Espelhos  Tomadas Interruptores</vt:lpstr>
      <vt:lpstr>Janelas  Vidro temperado Blindex</vt:lpstr>
      <vt:lpstr> Esquadrias em  alumínio  Esquadrias em ferro e aço  Esquadrias em madeira  Esquadrias em PVC </vt:lpstr>
      <vt:lpstr>Lâmpadas </vt:lpstr>
      <vt:lpstr>Luminárias para lâmpadas fluorescente </vt:lpstr>
      <vt:lpstr>Luminárias Prato | Embutidas | Caixa </vt:lpstr>
      <vt:lpstr>Luminárias Spot | Lustre| Pêndulo | Arandela </vt:lpstr>
      <vt:lpstr>Apresentação do PowerPoint</vt:lpstr>
      <vt:lpstr>Apresentação do PowerPoint</vt:lpstr>
      <vt:lpstr>Apresentação do PowerPoint</vt:lpstr>
      <vt:lpstr>Apresentação do PowerPoint</vt:lpstr>
      <vt:lpstr>Ambientes Visão geral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Marcela Grassi Mendes de Faria</dc:creator>
  <cp:lastModifiedBy>Luciana Mendes</cp:lastModifiedBy>
  <cp:revision>48</cp:revision>
  <cp:lastPrinted>2022-10-11T11:58:41Z</cp:lastPrinted>
  <dcterms:created xsi:type="dcterms:W3CDTF">2016-08-04T19:29:05Z</dcterms:created>
  <dcterms:modified xsi:type="dcterms:W3CDTF">2022-12-13T13:40:06Z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0x01010018A576054A69344FAA8CCFA97A3821BA</vt:lpwstr>
  </property>
  <property fmtid="{D5CDD505-2E9C-101B-9397-08002B2CF9AE}" pid="3" name="MediaServiceImageTags">
    <vt:lpwstr/>
  </property>
</Properties>
</file>