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717" r:id="rId5"/>
    <p:sldId id="447" r:id="rId6"/>
    <p:sldId id="327" r:id="rId7"/>
    <p:sldId id="647" r:id="rId8"/>
    <p:sldId id="374" r:id="rId9"/>
    <p:sldId id="265" r:id="rId10"/>
    <p:sldId id="392" r:id="rId11"/>
    <p:sldId id="673" r:id="rId12"/>
    <p:sldId id="682" r:id="rId13"/>
    <p:sldId id="687" r:id="rId14"/>
    <p:sldId id="688" r:id="rId15"/>
    <p:sldId id="689" r:id="rId16"/>
    <p:sldId id="690" r:id="rId17"/>
    <p:sldId id="725" r:id="rId18"/>
    <p:sldId id="713" r:id="rId19"/>
    <p:sldId id="693" r:id="rId20"/>
    <p:sldId id="694" r:id="rId21"/>
    <p:sldId id="695" r:id="rId22"/>
    <p:sldId id="696" r:id="rId23"/>
    <p:sldId id="697" r:id="rId24"/>
    <p:sldId id="705" r:id="rId25"/>
    <p:sldId id="698" r:id="rId26"/>
    <p:sldId id="699" r:id="rId27"/>
    <p:sldId id="731" r:id="rId28"/>
    <p:sldId id="730" r:id="rId29"/>
    <p:sldId id="729" r:id="rId30"/>
    <p:sldId id="728" r:id="rId31"/>
    <p:sldId id="733" r:id="rId32"/>
    <p:sldId id="286" r:id="rId33"/>
    <p:sldId id="290" r:id="rId34"/>
    <p:sldId id="732" r:id="rId35"/>
    <p:sldId id="706" r:id="rId36"/>
    <p:sldId id="707" r:id="rId37"/>
    <p:sldId id="710" r:id="rId38"/>
    <p:sldId id="708" r:id="rId39"/>
    <p:sldId id="709" r:id="rId40"/>
    <p:sldId id="714" r:id="rId41"/>
    <p:sldId id="292" r:id="rId42"/>
    <p:sldId id="293" r:id="rId43"/>
    <p:sldId id="281" r:id="rId44"/>
    <p:sldId id="295" r:id="rId45"/>
    <p:sldId id="678" r:id="rId46"/>
    <p:sldId id="679" r:id="rId47"/>
    <p:sldId id="285" r:id="rId48"/>
    <p:sldId id="296" r:id="rId49"/>
    <p:sldId id="283" r:id="rId50"/>
    <p:sldId id="297" r:id="rId51"/>
    <p:sldId id="298" r:id="rId52"/>
    <p:sldId id="726" r:id="rId53"/>
    <p:sldId id="727" r:id="rId54"/>
    <p:sldId id="712" r:id="rId55"/>
    <p:sldId id="323" r:id="rId56"/>
    <p:sldId id="724" r:id="rId57"/>
  </p:sldIdLst>
  <p:sldSz cx="9144000" cy="6858000" type="screen4x3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2"/>
    <a:srgbClr val="93CDDD"/>
    <a:srgbClr val="FFE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19640-9706-42FE-9E45-AB9D12CF3E66}" v="5" dt="2019-11-04T17:44:22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115" d="100"/>
          <a:sy n="115" d="100"/>
        </p:scale>
        <p:origin x="12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3B9EA-2C52-44CF-863F-E4AD8F4DF207}" type="doc">
      <dgm:prSet loTypeId="urn:microsoft.com/office/officeart/2009/3/layout/Descending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E201858F-445B-4796-B731-7BAE69C13DB6}" type="pres">
      <dgm:prSet presAssocID="{B493B9EA-2C52-44CF-863F-E4AD8F4DF207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</dgm:ptLst>
  <dgm:cxnLst>
    <dgm:cxn modelId="{CF709157-59EE-4B59-A9F5-8D677B25896A}" type="presOf" srcId="{B493B9EA-2C52-44CF-863F-E4AD8F4DF207}" destId="{E201858F-445B-4796-B731-7BAE69C13DB6}" srcOrd="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3EEBA7-E00C-4536-A7FF-16619F00EE02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E5477A4-57AD-4FD8-9F23-42F99A374D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Álcool gel não mata o corona virus, o que mata é o vinagre.</a:t>
          </a:r>
          <a:endParaRPr lang="pt-BR" sz="2400" dirty="0"/>
        </a:p>
      </dgm:t>
    </dgm:pt>
    <dgm:pt modelId="{F33B6747-F17A-498A-8325-FBA7C28FC6C5}" type="parTrans" cxnId="{2B371D8E-98AE-4013-A68B-B2AB6CEC067C}">
      <dgm:prSet/>
      <dgm:spPr/>
      <dgm:t>
        <a:bodyPr/>
        <a:lstStyle/>
        <a:p>
          <a:endParaRPr lang="pt-BR" sz="2000"/>
        </a:p>
      </dgm:t>
    </dgm:pt>
    <dgm:pt modelId="{591C0678-CEAF-41C2-91F0-9503BDA2CA54}" type="sibTrans" cxnId="{2B371D8E-98AE-4013-A68B-B2AB6CEC067C}">
      <dgm:prSet/>
      <dgm:spPr/>
      <dgm:t>
        <a:bodyPr/>
        <a:lstStyle/>
        <a:p>
          <a:endParaRPr lang="pt-BR" sz="2000"/>
        </a:p>
      </dgm:t>
    </dgm:pt>
    <dgm:pt modelId="{BBD776D4-A9C4-4F0D-A405-EB133D6DD1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Hospital no interior de São Paulo perde córneas por falta de pacientes!</a:t>
          </a:r>
          <a:endParaRPr lang="pt-BR" sz="2400" dirty="0"/>
        </a:p>
      </dgm:t>
    </dgm:pt>
    <dgm:pt modelId="{2C6A70EA-26DE-47E9-8635-4ED0D4CE555D}" type="parTrans" cxnId="{A4C39DDD-326D-4050-A37A-616C8594C986}">
      <dgm:prSet/>
      <dgm:spPr/>
      <dgm:t>
        <a:bodyPr/>
        <a:lstStyle/>
        <a:p>
          <a:endParaRPr lang="pt-BR" sz="2000"/>
        </a:p>
      </dgm:t>
    </dgm:pt>
    <dgm:pt modelId="{DDF33599-7B19-43A9-BF2B-DC9E375AD7F7}" type="sibTrans" cxnId="{A4C39DDD-326D-4050-A37A-616C8594C986}">
      <dgm:prSet/>
      <dgm:spPr/>
      <dgm:t>
        <a:bodyPr/>
        <a:lstStyle/>
        <a:p>
          <a:endParaRPr lang="pt-BR" sz="2000"/>
        </a:p>
      </dgm:t>
    </dgm:pt>
    <dgm:pt modelId="{612DC1B8-34F3-498C-8B2F-A635613295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dirty="0"/>
            <a:t>Portal domínio público vai acabar. Será retirado do ar por falta de acessos. </a:t>
          </a:r>
        </a:p>
      </dgm:t>
    </dgm:pt>
    <dgm:pt modelId="{23B15062-5473-4E27-B61D-2493F74928E2}" type="parTrans" cxnId="{610308E7-2FE3-4EEC-9E46-3FB482064AF1}">
      <dgm:prSet/>
      <dgm:spPr/>
      <dgm:t>
        <a:bodyPr/>
        <a:lstStyle/>
        <a:p>
          <a:endParaRPr lang="pt-BR" sz="2000"/>
        </a:p>
      </dgm:t>
    </dgm:pt>
    <dgm:pt modelId="{67577ECB-DB6A-4DA1-85FD-C3A984194EF3}" type="sibTrans" cxnId="{610308E7-2FE3-4EEC-9E46-3FB482064AF1}">
      <dgm:prSet/>
      <dgm:spPr/>
      <dgm:t>
        <a:bodyPr/>
        <a:lstStyle/>
        <a:p>
          <a:endParaRPr lang="pt-BR" sz="2000"/>
        </a:p>
      </dgm:t>
    </dgm:pt>
    <dgm:pt modelId="{19C963A1-BBF3-4EEC-9C62-C6F0052C73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Laura tem uma doença rara. O </a:t>
          </a:r>
          <a:r>
            <a:rPr lang="en-GB" sz="2400" dirty="0" err="1"/>
            <a:t>whatsapp</a:t>
          </a:r>
          <a:r>
            <a:rPr lang="en-GB" sz="2400" dirty="0"/>
            <a:t> </a:t>
          </a:r>
          <a:r>
            <a:rPr lang="en-GB" sz="2400" dirty="0" err="1"/>
            <a:t>pagará</a:t>
          </a:r>
          <a:r>
            <a:rPr lang="en-GB" sz="2400" dirty="0"/>
            <a:t> 10 centavos por </a:t>
          </a:r>
          <a:r>
            <a:rPr lang="en-GB" sz="2400" dirty="0" err="1"/>
            <a:t>mensagem</a:t>
          </a:r>
          <a:r>
            <a:rPr lang="en-GB" sz="2400" dirty="0"/>
            <a:t> que </a:t>
          </a:r>
          <a:r>
            <a:rPr lang="en-GB" sz="2400" dirty="0" err="1"/>
            <a:t>você</a:t>
          </a:r>
          <a:r>
            <a:rPr lang="en-GB" sz="2400" dirty="0"/>
            <a:t> </a:t>
          </a:r>
          <a:r>
            <a:rPr lang="en-GB" sz="2400" dirty="0" err="1"/>
            <a:t>enviar</a:t>
          </a:r>
          <a:r>
            <a:rPr lang="en-GB" sz="2400" dirty="0"/>
            <a:t> </a:t>
          </a:r>
          <a:r>
            <a:rPr lang="en-GB" sz="2400" dirty="0" err="1"/>
            <a:t>aos</a:t>
          </a:r>
          <a:r>
            <a:rPr lang="en-GB" sz="2400" dirty="0"/>
            <a:t> </a:t>
          </a:r>
          <a:r>
            <a:rPr lang="en-GB" sz="2400" dirty="0" err="1"/>
            <a:t>conhecidos</a:t>
          </a:r>
          <a:r>
            <a:rPr lang="en-GB" sz="2400" dirty="0"/>
            <a:t>!</a:t>
          </a:r>
          <a:endParaRPr lang="pt-BR" sz="2400" dirty="0"/>
        </a:p>
      </dgm:t>
    </dgm:pt>
    <dgm:pt modelId="{E99ABE5D-A7E7-4BEC-BCF6-07403D03DB85}" type="parTrans" cxnId="{F16130DA-40C5-453E-9B1D-782D9141B218}">
      <dgm:prSet/>
      <dgm:spPr/>
      <dgm:t>
        <a:bodyPr/>
        <a:lstStyle/>
        <a:p>
          <a:endParaRPr lang="pt-BR" sz="2000"/>
        </a:p>
      </dgm:t>
    </dgm:pt>
    <dgm:pt modelId="{87285507-119D-45AD-AE45-1BA5F5DE63E4}" type="sibTrans" cxnId="{F16130DA-40C5-453E-9B1D-782D9141B218}">
      <dgm:prSet/>
      <dgm:spPr/>
      <dgm:t>
        <a:bodyPr/>
        <a:lstStyle/>
        <a:p>
          <a:endParaRPr lang="pt-BR" sz="2000"/>
        </a:p>
      </dgm:t>
    </dgm:pt>
    <dgm:pt modelId="{1BFBC3DF-FBE0-4B0F-ACB1-6E99CD17F2F3}" type="pres">
      <dgm:prSet presAssocID="{523EEBA7-E00C-4536-A7FF-16619F00EE0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4FEF29F-7221-4C40-AEC6-9EA17C3C3C06}" type="pres">
      <dgm:prSet presAssocID="{EE5477A4-57AD-4FD8-9F23-42F99A374DC7}" presName="thickLine" presStyleLbl="alignNode1" presStyleIdx="0" presStyleCnt="4"/>
      <dgm:spPr/>
    </dgm:pt>
    <dgm:pt modelId="{D3C60ECD-042D-4BAE-933A-261819BF8E49}" type="pres">
      <dgm:prSet presAssocID="{EE5477A4-57AD-4FD8-9F23-42F99A374DC7}" presName="horz1" presStyleCnt="0"/>
      <dgm:spPr/>
    </dgm:pt>
    <dgm:pt modelId="{787E667B-C39E-43F7-82DB-9CAB3F2D30B2}" type="pres">
      <dgm:prSet presAssocID="{EE5477A4-57AD-4FD8-9F23-42F99A374DC7}" presName="tx1" presStyleLbl="revTx" presStyleIdx="0" presStyleCnt="4"/>
      <dgm:spPr/>
      <dgm:t>
        <a:bodyPr/>
        <a:lstStyle/>
        <a:p>
          <a:endParaRPr lang="en-US"/>
        </a:p>
      </dgm:t>
    </dgm:pt>
    <dgm:pt modelId="{D8E66D6A-ACC9-4B63-95E0-E0B3B7E492D7}" type="pres">
      <dgm:prSet presAssocID="{EE5477A4-57AD-4FD8-9F23-42F99A374DC7}" presName="vert1" presStyleCnt="0"/>
      <dgm:spPr/>
    </dgm:pt>
    <dgm:pt modelId="{76E0FF52-D346-4AAC-88D5-99C2033C18A2}" type="pres">
      <dgm:prSet presAssocID="{BBD776D4-A9C4-4F0D-A405-EB133D6DD198}" presName="thickLine" presStyleLbl="alignNode1" presStyleIdx="1" presStyleCnt="4"/>
      <dgm:spPr/>
    </dgm:pt>
    <dgm:pt modelId="{EBCDC02E-7022-47FE-AC7C-757F34321685}" type="pres">
      <dgm:prSet presAssocID="{BBD776D4-A9C4-4F0D-A405-EB133D6DD198}" presName="horz1" presStyleCnt="0"/>
      <dgm:spPr/>
    </dgm:pt>
    <dgm:pt modelId="{E335D98D-78ED-4E8E-9C8C-34B5E73F9E9B}" type="pres">
      <dgm:prSet presAssocID="{BBD776D4-A9C4-4F0D-A405-EB133D6DD198}" presName="tx1" presStyleLbl="revTx" presStyleIdx="1" presStyleCnt="4"/>
      <dgm:spPr/>
      <dgm:t>
        <a:bodyPr/>
        <a:lstStyle/>
        <a:p>
          <a:endParaRPr lang="en-US"/>
        </a:p>
      </dgm:t>
    </dgm:pt>
    <dgm:pt modelId="{2AAFC0FD-389C-4299-9A76-572F2F7B205A}" type="pres">
      <dgm:prSet presAssocID="{BBD776D4-A9C4-4F0D-A405-EB133D6DD198}" presName="vert1" presStyleCnt="0"/>
      <dgm:spPr/>
    </dgm:pt>
    <dgm:pt modelId="{BAB66852-4D08-43CA-9A8B-A1572EEE51F6}" type="pres">
      <dgm:prSet presAssocID="{612DC1B8-34F3-498C-8B2F-A63561329568}" presName="thickLine" presStyleLbl="alignNode1" presStyleIdx="2" presStyleCnt="4"/>
      <dgm:spPr/>
    </dgm:pt>
    <dgm:pt modelId="{2E101AA8-3149-4630-BE5F-ED4FCE131DCB}" type="pres">
      <dgm:prSet presAssocID="{612DC1B8-34F3-498C-8B2F-A63561329568}" presName="horz1" presStyleCnt="0"/>
      <dgm:spPr/>
    </dgm:pt>
    <dgm:pt modelId="{AF6008F2-F172-402F-9024-B01A2EBCF44E}" type="pres">
      <dgm:prSet presAssocID="{612DC1B8-34F3-498C-8B2F-A63561329568}" presName="tx1" presStyleLbl="revTx" presStyleIdx="2" presStyleCnt="4"/>
      <dgm:spPr/>
      <dgm:t>
        <a:bodyPr/>
        <a:lstStyle/>
        <a:p>
          <a:endParaRPr lang="en-US"/>
        </a:p>
      </dgm:t>
    </dgm:pt>
    <dgm:pt modelId="{14D3EC21-AC05-4FAD-884E-C989A56AC604}" type="pres">
      <dgm:prSet presAssocID="{612DC1B8-34F3-498C-8B2F-A63561329568}" presName="vert1" presStyleCnt="0"/>
      <dgm:spPr/>
    </dgm:pt>
    <dgm:pt modelId="{DE1B0C75-93DA-4054-82FF-E6DC2DF477F8}" type="pres">
      <dgm:prSet presAssocID="{19C963A1-BBF3-4EEC-9C62-C6F0052C7327}" presName="thickLine" presStyleLbl="alignNode1" presStyleIdx="3" presStyleCnt="4"/>
      <dgm:spPr/>
    </dgm:pt>
    <dgm:pt modelId="{E70F0D06-BCA0-42CA-82EE-2E0FD2969ACF}" type="pres">
      <dgm:prSet presAssocID="{19C963A1-BBF3-4EEC-9C62-C6F0052C7327}" presName="horz1" presStyleCnt="0"/>
      <dgm:spPr/>
    </dgm:pt>
    <dgm:pt modelId="{86F55921-2944-4987-A84B-4AFAC228CFAC}" type="pres">
      <dgm:prSet presAssocID="{19C963A1-BBF3-4EEC-9C62-C6F0052C7327}" presName="tx1" presStyleLbl="revTx" presStyleIdx="3" presStyleCnt="4"/>
      <dgm:spPr/>
      <dgm:t>
        <a:bodyPr/>
        <a:lstStyle/>
        <a:p>
          <a:endParaRPr lang="en-US"/>
        </a:p>
      </dgm:t>
    </dgm:pt>
    <dgm:pt modelId="{2EDEFF50-8BE9-4314-AFBA-8C095904D2E6}" type="pres">
      <dgm:prSet presAssocID="{19C963A1-BBF3-4EEC-9C62-C6F0052C7327}" presName="vert1" presStyleCnt="0"/>
      <dgm:spPr/>
    </dgm:pt>
  </dgm:ptLst>
  <dgm:cxnLst>
    <dgm:cxn modelId="{F16130DA-40C5-453E-9B1D-782D9141B218}" srcId="{523EEBA7-E00C-4536-A7FF-16619F00EE02}" destId="{19C963A1-BBF3-4EEC-9C62-C6F0052C7327}" srcOrd="3" destOrd="0" parTransId="{E99ABE5D-A7E7-4BEC-BCF6-07403D03DB85}" sibTransId="{87285507-119D-45AD-AE45-1BA5F5DE63E4}"/>
    <dgm:cxn modelId="{2B371D8E-98AE-4013-A68B-B2AB6CEC067C}" srcId="{523EEBA7-E00C-4536-A7FF-16619F00EE02}" destId="{EE5477A4-57AD-4FD8-9F23-42F99A374DC7}" srcOrd="0" destOrd="0" parTransId="{F33B6747-F17A-498A-8325-FBA7C28FC6C5}" sibTransId="{591C0678-CEAF-41C2-91F0-9503BDA2CA54}"/>
    <dgm:cxn modelId="{9A8A6E04-4BB9-4FE0-B94A-2A223144AEC6}" type="presOf" srcId="{523EEBA7-E00C-4536-A7FF-16619F00EE02}" destId="{1BFBC3DF-FBE0-4B0F-ACB1-6E99CD17F2F3}" srcOrd="0" destOrd="0" presId="urn:microsoft.com/office/officeart/2008/layout/LinedList"/>
    <dgm:cxn modelId="{5D437095-AC02-4435-80C7-DF23017B6E0D}" type="presOf" srcId="{612DC1B8-34F3-498C-8B2F-A63561329568}" destId="{AF6008F2-F172-402F-9024-B01A2EBCF44E}" srcOrd="0" destOrd="0" presId="urn:microsoft.com/office/officeart/2008/layout/LinedList"/>
    <dgm:cxn modelId="{610308E7-2FE3-4EEC-9E46-3FB482064AF1}" srcId="{523EEBA7-E00C-4536-A7FF-16619F00EE02}" destId="{612DC1B8-34F3-498C-8B2F-A63561329568}" srcOrd="2" destOrd="0" parTransId="{23B15062-5473-4E27-B61D-2493F74928E2}" sibTransId="{67577ECB-DB6A-4DA1-85FD-C3A984194EF3}"/>
    <dgm:cxn modelId="{A4C39DDD-326D-4050-A37A-616C8594C986}" srcId="{523EEBA7-E00C-4536-A7FF-16619F00EE02}" destId="{BBD776D4-A9C4-4F0D-A405-EB133D6DD198}" srcOrd="1" destOrd="0" parTransId="{2C6A70EA-26DE-47E9-8635-4ED0D4CE555D}" sibTransId="{DDF33599-7B19-43A9-BF2B-DC9E375AD7F7}"/>
    <dgm:cxn modelId="{71B26C84-70F3-4D9D-9D33-ECA0D887BA29}" type="presOf" srcId="{BBD776D4-A9C4-4F0D-A405-EB133D6DD198}" destId="{E335D98D-78ED-4E8E-9C8C-34B5E73F9E9B}" srcOrd="0" destOrd="0" presId="urn:microsoft.com/office/officeart/2008/layout/LinedList"/>
    <dgm:cxn modelId="{59D9310B-2447-4B66-889A-9694F9258F82}" type="presOf" srcId="{19C963A1-BBF3-4EEC-9C62-C6F0052C7327}" destId="{86F55921-2944-4987-A84B-4AFAC228CFAC}" srcOrd="0" destOrd="0" presId="urn:microsoft.com/office/officeart/2008/layout/LinedList"/>
    <dgm:cxn modelId="{50DA0C2C-08ED-4F84-9D8B-4B9609392235}" type="presOf" srcId="{EE5477A4-57AD-4FD8-9F23-42F99A374DC7}" destId="{787E667B-C39E-43F7-82DB-9CAB3F2D30B2}" srcOrd="0" destOrd="0" presId="urn:microsoft.com/office/officeart/2008/layout/LinedList"/>
    <dgm:cxn modelId="{B9CC5C46-13D2-4F35-B23A-D796FD4C8572}" type="presParOf" srcId="{1BFBC3DF-FBE0-4B0F-ACB1-6E99CD17F2F3}" destId="{A4FEF29F-7221-4C40-AEC6-9EA17C3C3C06}" srcOrd="0" destOrd="0" presId="urn:microsoft.com/office/officeart/2008/layout/LinedList"/>
    <dgm:cxn modelId="{376EE675-F87C-4291-A411-C874EB6A8881}" type="presParOf" srcId="{1BFBC3DF-FBE0-4B0F-ACB1-6E99CD17F2F3}" destId="{D3C60ECD-042D-4BAE-933A-261819BF8E49}" srcOrd="1" destOrd="0" presId="urn:microsoft.com/office/officeart/2008/layout/LinedList"/>
    <dgm:cxn modelId="{288EB716-E7DE-4418-88B2-B991816AC2B0}" type="presParOf" srcId="{D3C60ECD-042D-4BAE-933A-261819BF8E49}" destId="{787E667B-C39E-43F7-82DB-9CAB3F2D30B2}" srcOrd="0" destOrd="0" presId="urn:microsoft.com/office/officeart/2008/layout/LinedList"/>
    <dgm:cxn modelId="{A0AA3D68-12FC-4862-995E-141DA88117B4}" type="presParOf" srcId="{D3C60ECD-042D-4BAE-933A-261819BF8E49}" destId="{D8E66D6A-ACC9-4B63-95E0-E0B3B7E492D7}" srcOrd="1" destOrd="0" presId="urn:microsoft.com/office/officeart/2008/layout/LinedList"/>
    <dgm:cxn modelId="{B546332C-0382-4E10-BFE4-B79DC8C9194D}" type="presParOf" srcId="{1BFBC3DF-FBE0-4B0F-ACB1-6E99CD17F2F3}" destId="{76E0FF52-D346-4AAC-88D5-99C2033C18A2}" srcOrd="2" destOrd="0" presId="urn:microsoft.com/office/officeart/2008/layout/LinedList"/>
    <dgm:cxn modelId="{B3CE580A-BE74-4720-A81C-64089EAFE04E}" type="presParOf" srcId="{1BFBC3DF-FBE0-4B0F-ACB1-6E99CD17F2F3}" destId="{EBCDC02E-7022-47FE-AC7C-757F34321685}" srcOrd="3" destOrd="0" presId="urn:microsoft.com/office/officeart/2008/layout/LinedList"/>
    <dgm:cxn modelId="{0C2D6A26-5CB5-4877-89A7-482E6C21184D}" type="presParOf" srcId="{EBCDC02E-7022-47FE-AC7C-757F34321685}" destId="{E335D98D-78ED-4E8E-9C8C-34B5E73F9E9B}" srcOrd="0" destOrd="0" presId="urn:microsoft.com/office/officeart/2008/layout/LinedList"/>
    <dgm:cxn modelId="{A565605A-9C1F-4B52-86F4-0CD1D2A043C8}" type="presParOf" srcId="{EBCDC02E-7022-47FE-AC7C-757F34321685}" destId="{2AAFC0FD-389C-4299-9A76-572F2F7B205A}" srcOrd="1" destOrd="0" presId="urn:microsoft.com/office/officeart/2008/layout/LinedList"/>
    <dgm:cxn modelId="{1D51D3B8-CCBF-49A9-AA7C-BB564C6A0BB1}" type="presParOf" srcId="{1BFBC3DF-FBE0-4B0F-ACB1-6E99CD17F2F3}" destId="{BAB66852-4D08-43CA-9A8B-A1572EEE51F6}" srcOrd="4" destOrd="0" presId="urn:microsoft.com/office/officeart/2008/layout/LinedList"/>
    <dgm:cxn modelId="{C9861C39-7A93-4D04-8565-53E55EA45B48}" type="presParOf" srcId="{1BFBC3DF-FBE0-4B0F-ACB1-6E99CD17F2F3}" destId="{2E101AA8-3149-4630-BE5F-ED4FCE131DCB}" srcOrd="5" destOrd="0" presId="urn:microsoft.com/office/officeart/2008/layout/LinedList"/>
    <dgm:cxn modelId="{73C087F0-C81A-4B33-BAE8-B6A8BDFDA70D}" type="presParOf" srcId="{2E101AA8-3149-4630-BE5F-ED4FCE131DCB}" destId="{AF6008F2-F172-402F-9024-B01A2EBCF44E}" srcOrd="0" destOrd="0" presId="urn:microsoft.com/office/officeart/2008/layout/LinedList"/>
    <dgm:cxn modelId="{C1FE2A33-0F41-47FF-9DD7-E12E69364CE0}" type="presParOf" srcId="{2E101AA8-3149-4630-BE5F-ED4FCE131DCB}" destId="{14D3EC21-AC05-4FAD-884E-C989A56AC604}" srcOrd="1" destOrd="0" presId="urn:microsoft.com/office/officeart/2008/layout/LinedList"/>
    <dgm:cxn modelId="{8AE198B9-F821-41C8-84AD-C6F507E5897E}" type="presParOf" srcId="{1BFBC3DF-FBE0-4B0F-ACB1-6E99CD17F2F3}" destId="{DE1B0C75-93DA-4054-82FF-E6DC2DF477F8}" srcOrd="6" destOrd="0" presId="urn:microsoft.com/office/officeart/2008/layout/LinedList"/>
    <dgm:cxn modelId="{0CF0F4B4-F271-4B9D-9EAD-9C3E5A4FB26B}" type="presParOf" srcId="{1BFBC3DF-FBE0-4B0F-ACB1-6E99CD17F2F3}" destId="{E70F0D06-BCA0-42CA-82EE-2E0FD2969ACF}" srcOrd="7" destOrd="0" presId="urn:microsoft.com/office/officeart/2008/layout/LinedList"/>
    <dgm:cxn modelId="{A867AA93-16C1-4F93-BD95-ACD271A64E41}" type="presParOf" srcId="{E70F0D06-BCA0-42CA-82EE-2E0FD2969ACF}" destId="{86F55921-2944-4987-A84B-4AFAC228CFAC}" srcOrd="0" destOrd="0" presId="urn:microsoft.com/office/officeart/2008/layout/LinedList"/>
    <dgm:cxn modelId="{B62EB625-718D-46BC-BCB6-8DFC19DD2394}" type="presParOf" srcId="{E70F0D06-BCA0-42CA-82EE-2E0FD2969ACF}" destId="{2EDEFF50-8BE9-4314-AFBA-8C095904D2E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3EEBA7-E00C-4536-A7FF-16619F00EE02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E5477A4-57AD-4FD8-9F23-42F99A374D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dirty="0"/>
            <a:t>No mercado imobiliário, ocorrências diárias.</a:t>
          </a:r>
        </a:p>
      </dgm:t>
    </dgm:pt>
    <dgm:pt modelId="{F33B6747-F17A-498A-8325-FBA7C28FC6C5}" type="parTrans" cxnId="{2B371D8E-98AE-4013-A68B-B2AB6CEC067C}">
      <dgm:prSet/>
      <dgm:spPr/>
      <dgm:t>
        <a:bodyPr/>
        <a:lstStyle/>
        <a:p>
          <a:endParaRPr lang="pt-BR" sz="2000" dirty="0"/>
        </a:p>
      </dgm:t>
    </dgm:pt>
    <dgm:pt modelId="{591C0678-CEAF-41C2-91F0-9503BDA2CA54}" type="sibTrans" cxnId="{2B371D8E-98AE-4013-A68B-B2AB6CEC067C}">
      <dgm:prSet/>
      <dgm:spPr/>
      <dgm:t>
        <a:bodyPr/>
        <a:lstStyle/>
        <a:p>
          <a:endParaRPr lang="pt-BR" sz="2000" dirty="0"/>
        </a:p>
      </dgm:t>
    </dgm:pt>
    <dgm:pt modelId="{BBD776D4-A9C4-4F0D-A405-EB133D6DD1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dirty="0"/>
            <a:t>Inspiração para a abordagem (folha classificados </a:t>
          </a:r>
          <a:r>
            <a:rPr lang="pt-BR" sz="2400" dirty="0" err="1"/>
            <a:t>sp</a:t>
          </a:r>
          <a:r>
            <a:rPr lang="pt-BR" sz="2400" dirty="0"/>
            <a:t>).</a:t>
          </a:r>
        </a:p>
      </dgm:t>
    </dgm:pt>
    <dgm:pt modelId="{2C6A70EA-26DE-47E9-8635-4ED0D4CE555D}" type="parTrans" cxnId="{A4C39DDD-326D-4050-A37A-616C8594C986}">
      <dgm:prSet/>
      <dgm:spPr/>
      <dgm:t>
        <a:bodyPr/>
        <a:lstStyle/>
        <a:p>
          <a:endParaRPr lang="pt-BR" sz="2000" dirty="0"/>
        </a:p>
      </dgm:t>
    </dgm:pt>
    <dgm:pt modelId="{DDF33599-7B19-43A9-BF2B-DC9E375AD7F7}" type="sibTrans" cxnId="{A4C39DDD-326D-4050-A37A-616C8594C986}">
      <dgm:prSet/>
      <dgm:spPr/>
      <dgm:t>
        <a:bodyPr/>
        <a:lstStyle/>
        <a:p>
          <a:endParaRPr lang="pt-BR" sz="2000" dirty="0"/>
        </a:p>
      </dgm:t>
    </dgm:pt>
    <dgm:pt modelId="{612DC1B8-34F3-498C-8B2F-A635613295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dirty="0"/>
            <a:t>Análise de 20 situações.</a:t>
          </a:r>
        </a:p>
      </dgm:t>
    </dgm:pt>
    <dgm:pt modelId="{23B15062-5473-4E27-B61D-2493F74928E2}" type="parTrans" cxnId="{610308E7-2FE3-4EEC-9E46-3FB482064AF1}">
      <dgm:prSet/>
      <dgm:spPr/>
      <dgm:t>
        <a:bodyPr/>
        <a:lstStyle/>
        <a:p>
          <a:endParaRPr lang="pt-BR" sz="2000" dirty="0"/>
        </a:p>
      </dgm:t>
    </dgm:pt>
    <dgm:pt modelId="{67577ECB-DB6A-4DA1-85FD-C3A984194EF3}" type="sibTrans" cxnId="{610308E7-2FE3-4EEC-9E46-3FB482064AF1}">
      <dgm:prSet/>
      <dgm:spPr/>
      <dgm:t>
        <a:bodyPr/>
        <a:lstStyle/>
        <a:p>
          <a:endParaRPr lang="pt-BR" sz="2000" dirty="0"/>
        </a:p>
      </dgm:t>
    </dgm:pt>
    <dgm:pt modelId="{19C963A1-BBF3-4EEC-9C62-C6F0052C73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2400" dirty="0"/>
            <a:t>Há diversas outras...</a:t>
          </a:r>
        </a:p>
      </dgm:t>
    </dgm:pt>
    <dgm:pt modelId="{E99ABE5D-A7E7-4BEC-BCF6-07403D03DB85}" type="parTrans" cxnId="{F16130DA-40C5-453E-9B1D-782D9141B218}">
      <dgm:prSet/>
      <dgm:spPr/>
      <dgm:t>
        <a:bodyPr/>
        <a:lstStyle/>
        <a:p>
          <a:endParaRPr lang="pt-BR" sz="2000" dirty="0"/>
        </a:p>
      </dgm:t>
    </dgm:pt>
    <dgm:pt modelId="{87285507-119D-45AD-AE45-1BA5F5DE63E4}" type="sibTrans" cxnId="{F16130DA-40C5-453E-9B1D-782D9141B218}">
      <dgm:prSet/>
      <dgm:spPr/>
      <dgm:t>
        <a:bodyPr/>
        <a:lstStyle/>
        <a:p>
          <a:endParaRPr lang="pt-BR" sz="2000" dirty="0"/>
        </a:p>
      </dgm:t>
    </dgm:pt>
    <dgm:pt modelId="{1BFBC3DF-FBE0-4B0F-ACB1-6E99CD17F2F3}" type="pres">
      <dgm:prSet presAssocID="{523EEBA7-E00C-4536-A7FF-16619F00EE0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4FEF29F-7221-4C40-AEC6-9EA17C3C3C06}" type="pres">
      <dgm:prSet presAssocID="{EE5477A4-57AD-4FD8-9F23-42F99A374DC7}" presName="thickLine" presStyleLbl="alignNode1" presStyleIdx="0" presStyleCnt="4"/>
      <dgm:spPr/>
    </dgm:pt>
    <dgm:pt modelId="{D3C60ECD-042D-4BAE-933A-261819BF8E49}" type="pres">
      <dgm:prSet presAssocID="{EE5477A4-57AD-4FD8-9F23-42F99A374DC7}" presName="horz1" presStyleCnt="0"/>
      <dgm:spPr/>
    </dgm:pt>
    <dgm:pt modelId="{787E667B-C39E-43F7-82DB-9CAB3F2D30B2}" type="pres">
      <dgm:prSet presAssocID="{EE5477A4-57AD-4FD8-9F23-42F99A374DC7}" presName="tx1" presStyleLbl="revTx" presStyleIdx="0" presStyleCnt="4"/>
      <dgm:spPr/>
      <dgm:t>
        <a:bodyPr/>
        <a:lstStyle/>
        <a:p>
          <a:endParaRPr lang="en-US"/>
        </a:p>
      </dgm:t>
    </dgm:pt>
    <dgm:pt modelId="{D8E66D6A-ACC9-4B63-95E0-E0B3B7E492D7}" type="pres">
      <dgm:prSet presAssocID="{EE5477A4-57AD-4FD8-9F23-42F99A374DC7}" presName="vert1" presStyleCnt="0"/>
      <dgm:spPr/>
    </dgm:pt>
    <dgm:pt modelId="{76E0FF52-D346-4AAC-88D5-99C2033C18A2}" type="pres">
      <dgm:prSet presAssocID="{BBD776D4-A9C4-4F0D-A405-EB133D6DD198}" presName="thickLine" presStyleLbl="alignNode1" presStyleIdx="1" presStyleCnt="4"/>
      <dgm:spPr/>
    </dgm:pt>
    <dgm:pt modelId="{EBCDC02E-7022-47FE-AC7C-757F34321685}" type="pres">
      <dgm:prSet presAssocID="{BBD776D4-A9C4-4F0D-A405-EB133D6DD198}" presName="horz1" presStyleCnt="0"/>
      <dgm:spPr/>
    </dgm:pt>
    <dgm:pt modelId="{E335D98D-78ED-4E8E-9C8C-34B5E73F9E9B}" type="pres">
      <dgm:prSet presAssocID="{BBD776D4-A9C4-4F0D-A405-EB133D6DD198}" presName="tx1" presStyleLbl="revTx" presStyleIdx="1" presStyleCnt="4"/>
      <dgm:spPr/>
      <dgm:t>
        <a:bodyPr/>
        <a:lstStyle/>
        <a:p>
          <a:endParaRPr lang="en-US"/>
        </a:p>
      </dgm:t>
    </dgm:pt>
    <dgm:pt modelId="{2AAFC0FD-389C-4299-9A76-572F2F7B205A}" type="pres">
      <dgm:prSet presAssocID="{BBD776D4-A9C4-4F0D-A405-EB133D6DD198}" presName="vert1" presStyleCnt="0"/>
      <dgm:spPr/>
    </dgm:pt>
    <dgm:pt modelId="{BAB66852-4D08-43CA-9A8B-A1572EEE51F6}" type="pres">
      <dgm:prSet presAssocID="{612DC1B8-34F3-498C-8B2F-A63561329568}" presName="thickLine" presStyleLbl="alignNode1" presStyleIdx="2" presStyleCnt="4"/>
      <dgm:spPr/>
    </dgm:pt>
    <dgm:pt modelId="{2E101AA8-3149-4630-BE5F-ED4FCE131DCB}" type="pres">
      <dgm:prSet presAssocID="{612DC1B8-34F3-498C-8B2F-A63561329568}" presName="horz1" presStyleCnt="0"/>
      <dgm:spPr/>
    </dgm:pt>
    <dgm:pt modelId="{AF6008F2-F172-402F-9024-B01A2EBCF44E}" type="pres">
      <dgm:prSet presAssocID="{612DC1B8-34F3-498C-8B2F-A63561329568}" presName="tx1" presStyleLbl="revTx" presStyleIdx="2" presStyleCnt="4"/>
      <dgm:spPr/>
      <dgm:t>
        <a:bodyPr/>
        <a:lstStyle/>
        <a:p>
          <a:endParaRPr lang="en-US"/>
        </a:p>
      </dgm:t>
    </dgm:pt>
    <dgm:pt modelId="{14D3EC21-AC05-4FAD-884E-C989A56AC604}" type="pres">
      <dgm:prSet presAssocID="{612DC1B8-34F3-498C-8B2F-A63561329568}" presName="vert1" presStyleCnt="0"/>
      <dgm:spPr/>
    </dgm:pt>
    <dgm:pt modelId="{DE1B0C75-93DA-4054-82FF-E6DC2DF477F8}" type="pres">
      <dgm:prSet presAssocID="{19C963A1-BBF3-4EEC-9C62-C6F0052C7327}" presName="thickLine" presStyleLbl="alignNode1" presStyleIdx="3" presStyleCnt="4"/>
      <dgm:spPr/>
    </dgm:pt>
    <dgm:pt modelId="{E70F0D06-BCA0-42CA-82EE-2E0FD2969ACF}" type="pres">
      <dgm:prSet presAssocID="{19C963A1-BBF3-4EEC-9C62-C6F0052C7327}" presName="horz1" presStyleCnt="0"/>
      <dgm:spPr/>
    </dgm:pt>
    <dgm:pt modelId="{86F55921-2944-4987-A84B-4AFAC228CFAC}" type="pres">
      <dgm:prSet presAssocID="{19C963A1-BBF3-4EEC-9C62-C6F0052C7327}" presName="tx1" presStyleLbl="revTx" presStyleIdx="3" presStyleCnt="4"/>
      <dgm:spPr/>
      <dgm:t>
        <a:bodyPr/>
        <a:lstStyle/>
        <a:p>
          <a:endParaRPr lang="en-US"/>
        </a:p>
      </dgm:t>
    </dgm:pt>
    <dgm:pt modelId="{2EDEFF50-8BE9-4314-AFBA-8C095904D2E6}" type="pres">
      <dgm:prSet presAssocID="{19C963A1-BBF3-4EEC-9C62-C6F0052C7327}" presName="vert1" presStyleCnt="0"/>
      <dgm:spPr/>
    </dgm:pt>
  </dgm:ptLst>
  <dgm:cxnLst>
    <dgm:cxn modelId="{F16130DA-40C5-453E-9B1D-782D9141B218}" srcId="{523EEBA7-E00C-4536-A7FF-16619F00EE02}" destId="{19C963A1-BBF3-4EEC-9C62-C6F0052C7327}" srcOrd="3" destOrd="0" parTransId="{E99ABE5D-A7E7-4BEC-BCF6-07403D03DB85}" sibTransId="{87285507-119D-45AD-AE45-1BA5F5DE63E4}"/>
    <dgm:cxn modelId="{2B371D8E-98AE-4013-A68B-B2AB6CEC067C}" srcId="{523EEBA7-E00C-4536-A7FF-16619F00EE02}" destId="{EE5477A4-57AD-4FD8-9F23-42F99A374DC7}" srcOrd="0" destOrd="0" parTransId="{F33B6747-F17A-498A-8325-FBA7C28FC6C5}" sibTransId="{591C0678-CEAF-41C2-91F0-9503BDA2CA54}"/>
    <dgm:cxn modelId="{9A8A6E04-4BB9-4FE0-B94A-2A223144AEC6}" type="presOf" srcId="{523EEBA7-E00C-4536-A7FF-16619F00EE02}" destId="{1BFBC3DF-FBE0-4B0F-ACB1-6E99CD17F2F3}" srcOrd="0" destOrd="0" presId="urn:microsoft.com/office/officeart/2008/layout/LinedList"/>
    <dgm:cxn modelId="{5D437095-AC02-4435-80C7-DF23017B6E0D}" type="presOf" srcId="{612DC1B8-34F3-498C-8B2F-A63561329568}" destId="{AF6008F2-F172-402F-9024-B01A2EBCF44E}" srcOrd="0" destOrd="0" presId="urn:microsoft.com/office/officeart/2008/layout/LinedList"/>
    <dgm:cxn modelId="{610308E7-2FE3-4EEC-9E46-3FB482064AF1}" srcId="{523EEBA7-E00C-4536-A7FF-16619F00EE02}" destId="{612DC1B8-34F3-498C-8B2F-A63561329568}" srcOrd="2" destOrd="0" parTransId="{23B15062-5473-4E27-B61D-2493F74928E2}" sibTransId="{67577ECB-DB6A-4DA1-85FD-C3A984194EF3}"/>
    <dgm:cxn modelId="{A4C39DDD-326D-4050-A37A-616C8594C986}" srcId="{523EEBA7-E00C-4536-A7FF-16619F00EE02}" destId="{BBD776D4-A9C4-4F0D-A405-EB133D6DD198}" srcOrd="1" destOrd="0" parTransId="{2C6A70EA-26DE-47E9-8635-4ED0D4CE555D}" sibTransId="{DDF33599-7B19-43A9-BF2B-DC9E375AD7F7}"/>
    <dgm:cxn modelId="{71B26C84-70F3-4D9D-9D33-ECA0D887BA29}" type="presOf" srcId="{BBD776D4-A9C4-4F0D-A405-EB133D6DD198}" destId="{E335D98D-78ED-4E8E-9C8C-34B5E73F9E9B}" srcOrd="0" destOrd="0" presId="urn:microsoft.com/office/officeart/2008/layout/LinedList"/>
    <dgm:cxn modelId="{59D9310B-2447-4B66-889A-9694F9258F82}" type="presOf" srcId="{19C963A1-BBF3-4EEC-9C62-C6F0052C7327}" destId="{86F55921-2944-4987-A84B-4AFAC228CFAC}" srcOrd="0" destOrd="0" presId="urn:microsoft.com/office/officeart/2008/layout/LinedList"/>
    <dgm:cxn modelId="{50DA0C2C-08ED-4F84-9D8B-4B9609392235}" type="presOf" srcId="{EE5477A4-57AD-4FD8-9F23-42F99A374DC7}" destId="{787E667B-C39E-43F7-82DB-9CAB3F2D30B2}" srcOrd="0" destOrd="0" presId="urn:microsoft.com/office/officeart/2008/layout/LinedList"/>
    <dgm:cxn modelId="{B9CC5C46-13D2-4F35-B23A-D796FD4C8572}" type="presParOf" srcId="{1BFBC3DF-FBE0-4B0F-ACB1-6E99CD17F2F3}" destId="{A4FEF29F-7221-4C40-AEC6-9EA17C3C3C06}" srcOrd="0" destOrd="0" presId="urn:microsoft.com/office/officeart/2008/layout/LinedList"/>
    <dgm:cxn modelId="{376EE675-F87C-4291-A411-C874EB6A8881}" type="presParOf" srcId="{1BFBC3DF-FBE0-4B0F-ACB1-6E99CD17F2F3}" destId="{D3C60ECD-042D-4BAE-933A-261819BF8E49}" srcOrd="1" destOrd="0" presId="urn:microsoft.com/office/officeart/2008/layout/LinedList"/>
    <dgm:cxn modelId="{288EB716-E7DE-4418-88B2-B991816AC2B0}" type="presParOf" srcId="{D3C60ECD-042D-4BAE-933A-261819BF8E49}" destId="{787E667B-C39E-43F7-82DB-9CAB3F2D30B2}" srcOrd="0" destOrd="0" presId="urn:microsoft.com/office/officeart/2008/layout/LinedList"/>
    <dgm:cxn modelId="{A0AA3D68-12FC-4862-995E-141DA88117B4}" type="presParOf" srcId="{D3C60ECD-042D-4BAE-933A-261819BF8E49}" destId="{D8E66D6A-ACC9-4B63-95E0-E0B3B7E492D7}" srcOrd="1" destOrd="0" presId="urn:microsoft.com/office/officeart/2008/layout/LinedList"/>
    <dgm:cxn modelId="{B546332C-0382-4E10-BFE4-B79DC8C9194D}" type="presParOf" srcId="{1BFBC3DF-FBE0-4B0F-ACB1-6E99CD17F2F3}" destId="{76E0FF52-D346-4AAC-88D5-99C2033C18A2}" srcOrd="2" destOrd="0" presId="urn:microsoft.com/office/officeart/2008/layout/LinedList"/>
    <dgm:cxn modelId="{B3CE580A-BE74-4720-A81C-64089EAFE04E}" type="presParOf" srcId="{1BFBC3DF-FBE0-4B0F-ACB1-6E99CD17F2F3}" destId="{EBCDC02E-7022-47FE-AC7C-757F34321685}" srcOrd="3" destOrd="0" presId="urn:microsoft.com/office/officeart/2008/layout/LinedList"/>
    <dgm:cxn modelId="{0C2D6A26-5CB5-4877-89A7-482E6C21184D}" type="presParOf" srcId="{EBCDC02E-7022-47FE-AC7C-757F34321685}" destId="{E335D98D-78ED-4E8E-9C8C-34B5E73F9E9B}" srcOrd="0" destOrd="0" presId="urn:microsoft.com/office/officeart/2008/layout/LinedList"/>
    <dgm:cxn modelId="{A565605A-9C1F-4B52-86F4-0CD1D2A043C8}" type="presParOf" srcId="{EBCDC02E-7022-47FE-AC7C-757F34321685}" destId="{2AAFC0FD-389C-4299-9A76-572F2F7B205A}" srcOrd="1" destOrd="0" presId="urn:microsoft.com/office/officeart/2008/layout/LinedList"/>
    <dgm:cxn modelId="{1D51D3B8-CCBF-49A9-AA7C-BB564C6A0BB1}" type="presParOf" srcId="{1BFBC3DF-FBE0-4B0F-ACB1-6E99CD17F2F3}" destId="{BAB66852-4D08-43CA-9A8B-A1572EEE51F6}" srcOrd="4" destOrd="0" presId="urn:microsoft.com/office/officeart/2008/layout/LinedList"/>
    <dgm:cxn modelId="{C9861C39-7A93-4D04-8565-53E55EA45B48}" type="presParOf" srcId="{1BFBC3DF-FBE0-4B0F-ACB1-6E99CD17F2F3}" destId="{2E101AA8-3149-4630-BE5F-ED4FCE131DCB}" srcOrd="5" destOrd="0" presId="urn:microsoft.com/office/officeart/2008/layout/LinedList"/>
    <dgm:cxn modelId="{73C087F0-C81A-4B33-BAE8-B6A8BDFDA70D}" type="presParOf" srcId="{2E101AA8-3149-4630-BE5F-ED4FCE131DCB}" destId="{AF6008F2-F172-402F-9024-B01A2EBCF44E}" srcOrd="0" destOrd="0" presId="urn:microsoft.com/office/officeart/2008/layout/LinedList"/>
    <dgm:cxn modelId="{C1FE2A33-0F41-47FF-9DD7-E12E69364CE0}" type="presParOf" srcId="{2E101AA8-3149-4630-BE5F-ED4FCE131DCB}" destId="{14D3EC21-AC05-4FAD-884E-C989A56AC604}" srcOrd="1" destOrd="0" presId="urn:microsoft.com/office/officeart/2008/layout/LinedList"/>
    <dgm:cxn modelId="{8AE198B9-F821-41C8-84AD-C6F507E5897E}" type="presParOf" srcId="{1BFBC3DF-FBE0-4B0F-ACB1-6E99CD17F2F3}" destId="{DE1B0C75-93DA-4054-82FF-E6DC2DF477F8}" srcOrd="6" destOrd="0" presId="urn:microsoft.com/office/officeart/2008/layout/LinedList"/>
    <dgm:cxn modelId="{0CF0F4B4-F271-4B9D-9EAD-9C3E5A4FB26B}" type="presParOf" srcId="{1BFBC3DF-FBE0-4B0F-ACB1-6E99CD17F2F3}" destId="{E70F0D06-BCA0-42CA-82EE-2E0FD2969ACF}" srcOrd="7" destOrd="0" presId="urn:microsoft.com/office/officeart/2008/layout/LinedList"/>
    <dgm:cxn modelId="{A867AA93-16C1-4F93-BD95-ACD271A64E41}" type="presParOf" srcId="{E70F0D06-BCA0-42CA-82EE-2E0FD2969ACF}" destId="{86F55921-2944-4987-A84B-4AFAC228CFAC}" srcOrd="0" destOrd="0" presId="urn:microsoft.com/office/officeart/2008/layout/LinedList"/>
    <dgm:cxn modelId="{B62EB625-718D-46BC-BCB6-8DFC19DD2394}" type="presParOf" srcId="{E70F0D06-BCA0-42CA-82EE-2E0FD2969ACF}" destId="{2EDEFF50-8BE9-4314-AFBA-8C095904D2E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F29F-7221-4C40-AEC6-9EA17C3C3C06}">
      <dsp:nvSpPr>
        <dsp:cNvPr id="0" name=""/>
        <dsp:cNvSpPr/>
      </dsp:nvSpPr>
      <dsp:spPr>
        <a:xfrm>
          <a:off x="0" y="0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7E667B-C39E-43F7-82DB-9CAB3F2D30B2}">
      <dsp:nvSpPr>
        <dsp:cNvPr id="0" name=""/>
        <dsp:cNvSpPr/>
      </dsp:nvSpPr>
      <dsp:spPr>
        <a:xfrm>
          <a:off x="0" y="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Álcool gel não mata o corona virus, o que mata é o vinagre.</a:t>
          </a:r>
          <a:endParaRPr lang="pt-BR" sz="2400" kern="1200" dirty="0"/>
        </a:p>
      </dsp:txBody>
      <dsp:txXfrm>
        <a:off x="0" y="0"/>
        <a:ext cx="4301691" cy="1350150"/>
      </dsp:txXfrm>
    </dsp:sp>
    <dsp:sp modelId="{76E0FF52-D346-4AAC-88D5-99C2033C18A2}">
      <dsp:nvSpPr>
        <dsp:cNvPr id="0" name=""/>
        <dsp:cNvSpPr/>
      </dsp:nvSpPr>
      <dsp:spPr>
        <a:xfrm>
          <a:off x="0" y="1350149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5D98D-78ED-4E8E-9C8C-34B5E73F9E9B}">
      <dsp:nvSpPr>
        <dsp:cNvPr id="0" name=""/>
        <dsp:cNvSpPr/>
      </dsp:nvSpPr>
      <dsp:spPr>
        <a:xfrm>
          <a:off x="0" y="135015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Hospital no interior de São Paulo perde córneas por falta de pacientes!</a:t>
          </a:r>
          <a:endParaRPr lang="pt-BR" sz="2400" kern="1200" dirty="0"/>
        </a:p>
      </dsp:txBody>
      <dsp:txXfrm>
        <a:off x="0" y="1350150"/>
        <a:ext cx="4301691" cy="1350150"/>
      </dsp:txXfrm>
    </dsp:sp>
    <dsp:sp modelId="{BAB66852-4D08-43CA-9A8B-A1572EEE51F6}">
      <dsp:nvSpPr>
        <dsp:cNvPr id="0" name=""/>
        <dsp:cNvSpPr/>
      </dsp:nvSpPr>
      <dsp:spPr>
        <a:xfrm>
          <a:off x="0" y="2700299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008F2-F172-402F-9024-B01A2EBCF44E}">
      <dsp:nvSpPr>
        <dsp:cNvPr id="0" name=""/>
        <dsp:cNvSpPr/>
      </dsp:nvSpPr>
      <dsp:spPr>
        <a:xfrm>
          <a:off x="0" y="270030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Portal domínio público vai acabar. Será retirado do ar por falta de acessos. </a:t>
          </a:r>
        </a:p>
      </dsp:txBody>
      <dsp:txXfrm>
        <a:off x="0" y="2700300"/>
        <a:ext cx="4301691" cy="1350150"/>
      </dsp:txXfrm>
    </dsp:sp>
    <dsp:sp modelId="{DE1B0C75-93DA-4054-82FF-E6DC2DF477F8}">
      <dsp:nvSpPr>
        <dsp:cNvPr id="0" name=""/>
        <dsp:cNvSpPr/>
      </dsp:nvSpPr>
      <dsp:spPr>
        <a:xfrm>
          <a:off x="0" y="4050450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F55921-2944-4987-A84B-4AFAC228CFAC}">
      <dsp:nvSpPr>
        <dsp:cNvPr id="0" name=""/>
        <dsp:cNvSpPr/>
      </dsp:nvSpPr>
      <dsp:spPr>
        <a:xfrm>
          <a:off x="0" y="405045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Laura tem uma doença rara. O </a:t>
          </a:r>
          <a:r>
            <a:rPr lang="en-GB" sz="2400" kern="1200" dirty="0" err="1"/>
            <a:t>whatsapp</a:t>
          </a:r>
          <a:r>
            <a:rPr lang="en-GB" sz="2400" kern="1200" dirty="0"/>
            <a:t> </a:t>
          </a:r>
          <a:r>
            <a:rPr lang="en-GB" sz="2400" kern="1200" dirty="0" err="1"/>
            <a:t>pagará</a:t>
          </a:r>
          <a:r>
            <a:rPr lang="en-GB" sz="2400" kern="1200" dirty="0"/>
            <a:t> 10 centavos por </a:t>
          </a:r>
          <a:r>
            <a:rPr lang="en-GB" sz="2400" kern="1200" dirty="0" err="1"/>
            <a:t>mensagem</a:t>
          </a:r>
          <a:r>
            <a:rPr lang="en-GB" sz="2400" kern="1200" dirty="0"/>
            <a:t> que </a:t>
          </a:r>
          <a:r>
            <a:rPr lang="en-GB" sz="2400" kern="1200" dirty="0" err="1"/>
            <a:t>você</a:t>
          </a:r>
          <a:r>
            <a:rPr lang="en-GB" sz="2400" kern="1200" dirty="0"/>
            <a:t> </a:t>
          </a:r>
          <a:r>
            <a:rPr lang="en-GB" sz="2400" kern="1200" dirty="0" err="1"/>
            <a:t>enviar</a:t>
          </a:r>
          <a:r>
            <a:rPr lang="en-GB" sz="2400" kern="1200" dirty="0"/>
            <a:t> </a:t>
          </a:r>
          <a:r>
            <a:rPr lang="en-GB" sz="2400" kern="1200" dirty="0" err="1"/>
            <a:t>aos</a:t>
          </a:r>
          <a:r>
            <a:rPr lang="en-GB" sz="2400" kern="1200" dirty="0"/>
            <a:t> </a:t>
          </a:r>
          <a:r>
            <a:rPr lang="en-GB" sz="2400" kern="1200" dirty="0" err="1"/>
            <a:t>conhecidos</a:t>
          </a:r>
          <a:r>
            <a:rPr lang="en-GB" sz="2400" kern="1200" dirty="0"/>
            <a:t>!</a:t>
          </a:r>
          <a:endParaRPr lang="pt-BR" sz="2400" kern="1200" dirty="0"/>
        </a:p>
      </dsp:txBody>
      <dsp:txXfrm>
        <a:off x="0" y="4050450"/>
        <a:ext cx="4301691" cy="1350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F29F-7221-4C40-AEC6-9EA17C3C3C06}">
      <dsp:nvSpPr>
        <dsp:cNvPr id="0" name=""/>
        <dsp:cNvSpPr/>
      </dsp:nvSpPr>
      <dsp:spPr>
        <a:xfrm>
          <a:off x="0" y="0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7E667B-C39E-43F7-82DB-9CAB3F2D30B2}">
      <dsp:nvSpPr>
        <dsp:cNvPr id="0" name=""/>
        <dsp:cNvSpPr/>
      </dsp:nvSpPr>
      <dsp:spPr>
        <a:xfrm>
          <a:off x="0" y="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No mercado imobiliário, ocorrências diárias.</a:t>
          </a:r>
        </a:p>
      </dsp:txBody>
      <dsp:txXfrm>
        <a:off x="0" y="0"/>
        <a:ext cx="4301691" cy="1350150"/>
      </dsp:txXfrm>
    </dsp:sp>
    <dsp:sp modelId="{76E0FF52-D346-4AAC-88D5-99C2033C18A2}">
      <dsp:nvSpPr>
        <dsp:cNvPr id="0" name=""/>
        <dsp:cNvSpPr/>
      </dsp:nvSpPr>
      <dsp:spPr>
        <a:xfrm>
          <a:off x="0" y="1350149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5D98D-78ED-4E8E-9C8C-34B5E73F9E9B}">
      <dsp:nvSpPr>
        <dsp:cNvPr id="0" name=""/>
        <dsp:cNvSpPr/>
      </dsp:nvSpPr>
      <dsp:spPr>
        <a:xfrm>
          <a:off x="0" y="135015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Inspiração para a abordagem (folha classificados </a:t>
          </a:r>
          <a:r>
            <a:rPr lang="pt-BR" sz="2400" kern="1200" dirty="0" err="1"/>
            <a:t>sp</a:t>
          </a:r>
          <a:r>
            <a:rPr lang="pt-BR" sz="2400" kern="1200" dirty="0"/>
            <a:t>).</a:t>
          </a:r>
        </a:p>
      </dsp:txBody>
      <dsp:txXfrm>
        <a:off x="0" y="1350150"/>
        <a:ext cx="4301691" cy="1350150"/>
      </dsp:txXfrm>
    </dsp:sp>
    <dsp:sp modelId="{BAB66852-4D08-43CA-9A8B-A1572EEE51F6}">
      <dsp:nvSpPr>
        <dsp:cNvPr id="0" name=""/>
        <dsp:cNvSpPr/>
      </dsp:nvSpPr>
      <dsp:spPr>
        <a:xfrm>
          <a:off x="0" y="2700299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008F2-F172-402F-9024-B01A2EBCF44E}">
      <dsp:nvSpPr>
        <dsp:cNvPr id="0" name=""/>
        <dsp:cNvSpPr/>
      </dsp:nvSpPr>
      <dsp:spPr>
        <a:xfrm>
          <a:off x="0" y="270030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Análise de 20 situações.</a:t>
          </a:r>
        </a:p>
      </dsp:txBody>
      <dsp:txXfrm>
        <a:off x="0" y="2700300"/>
        <a:ext cx="4301691" cy="1350150"/>
      </dsp:txXfrm>
    </dsp:sp>
    <dsp:sp modelId="{DE1B0C75-93DA-4054-82FF-E6DC2DF477F8}">
      <dsp:nvSpPr>
        <dsp:cNvPr id="0" name=""/>
        <dsp:cNvSpPr/>
      </dsp:nvSpPr>
      <dsp:spPr>
        <a:xfrm>
          <a:off x="0" y="4050450"/>
          <a:ext cx="4301691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F55921-2944-4987-A84B-4AFAC228CFAC}">
      <dsp:nvSpPr>
        <dsp:cNvPr id="0" name=""/>
        <dsp:cNvSpPr/>
      </dsp:nvSpPr>
      <dsp:spPr>
        <a:xfrm>
          <a:off x="0" y="4050450"/>
          <a:ext cx="4301691" cy="135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Há diversas outras...</a:t>
          </a:r>
        </a:p>
      </dsp:txBody>
      <dsp:txXfrm>
        <a:off x="0" y="4050450"/>
        <a:ext cx="4301691" cy="1350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10EC8-C4B7-4B9B-9148-E6D55F2E8645}" type="datetimeFigureOut">
              <a:rPr lang="pt-BR" smtClean="0"/>
              <a:pPr/>
              <a:t>29/07/2020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28F4-B07D-45D6-B607-5C028F64732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629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9071C-2717-4D2C-8C27-9057B7E0C62E}" type="datetimeFigureOut">
              <a:rPr lang="pt-BR" smtClean="0"/>
              <a:pPr/>
              <a:t>29/07/2020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4A3BA-6327-4A54-BF2D-758F47C52152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772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/>
              <a:t>CAPA - Incluir o título da aula,</a:t>
            </a:r>
            <a:r>
              <a:rPr lang="pt-BR" baseline="0"/>
              <a:t> mês e ano.</a:t>
            </a:r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FCA0D9-2E8A-46B4-9C8A-0D7C9A29D95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364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D58C-F442-425A-AA16-C245FAB893E1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>
            <a:extLst>
              <a:ext uri="{FF2B5EF4-FFF2-40B4-BE49-F238E27FC236}">
                <a16:creationId xmlns:a16="http://schemas.microsoft.com/office/drawing/2014/main" id="{3CDF9147-8B9F-48EF-9A7C-0C1165D6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576064" cy="365125"/>
          </a:xfrm>
          <a:prstGeom prst="rect">
            <a:avLst/>
          </a:prstGeom>
        </p:spPr>
        <p:txBody>
          <a:bodyPr/>
          <a:lstStyle>
            <a:lvl1pPr algn="ctr">
              <a:defRPr sz="1200" b="1"/>
            </a:lvl1pPr>
          </a:lstStyle>
          <a:p>
            <a:pPr>
              <a:defRPr/>
            </a:pPr>
            <a:fld id="{EFCCD49F-34C0-4DFD-8D44-B5CF4430DE8D}" type="slidenum">
              <a:rPr lang="pt-BR" smtClean="0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5">
            <a:extLst>
              <a:ext uri="{FF2B5EF4-FFF2-40B4-BE49-F238E27FC236}">
                <a16:creationId xmlns:a16="http://schemas.microsoft.com/office/drawing/2014/main" id="{B0F5723F-661A-40D4-92DD-083945CA7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576064" cy="365125"/>
          </a:xfrm>
          <a:prstGeom prst="rect">
            <a:avLst/>
          </a:prstGeom>
        </p:spPr>
        <p:txBody>
          <a:bodyPr/>
          <a:lstStyle>
            <a:lvl1pPr algn="ctr">
              <a:defRPr sz="1200" b="1"/>
            </a:lvl1pPr>
          </a:lstStyle>
          <a:p>
            <a:pPr>
              <a:defRPr/>
            </a:pPr>
            <a:fld id="{EFCCD49F-34C0-4DFD-8D44-B5CF4430DE8D}" type="slidenum">
              <a:rPr lang="pt-BR" smtClean="0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A98AB26-7687-436E-9781-14AEBCB7F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576064" cy="365125"/>
          </a:xfrm>
          <a:prstGeom prst="rect">
            <a:avLst/>
          </a:prstGeom>
        </p:spPr>
        <p:txBody>
          <a:bodyPr/>
          <a:lstStyle>
            <a:lvl1pPr algn="ctr">
              <a:defRPr sz="1200" b="1"/>
            </a:lvl1pPr>
          </a:lstStyle>
          <a:p>
            <a:pPr>
              <a:defRPr/>
            </a:pPr>
            <a:fld id="{EFCCD49F-34C0-4DFD-8D44-B5CF4430DE8D}" type="slidenum">
              <a:rPr lang="pt-BR" smtClean="0"/>
              <a:pPr>
                <a:defRPr/>
              </a:pPr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960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8270817E-60E8-4C76-AD25-514D125A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116632"/>
            <a:ext cx="576064" cy="365125"/>
          </a:xfrm>
          <a:prstGeom prst="rect">
            <a:avLst/>
          </a:prstGeom>
        </p:spPr>
        <p:txBody>
          <a:bodyPr/>
          <a:lstStyle>
            <a:lvl1pPr algn="ctr">
              <a:defRPr sz="1200" b="1"/>
            </a:lvl1pPr>
          </a:lstStyle>
          <a:p>
            <a:pPr>
              <a:defRPr/>
            </a:pPr>
            <a:fld id="{EFCCD49F-34C0-4DFD-8D44-B5CF4430DE8D}" type="slidenum">
              <a:rPr lang="pt-BR" smtClean="0"/>
              <a:pPr>
                <a:defRPr/>
              </a:pPr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7884368" y="3501008"/>
            <a:ext cx="1008112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9964AD7-B1B4-4192-A9D8-6B2663998F1C}"/>
              </a:ext>
            </a:extLst>
          </p:cNvPr>
          <p:cNvGrpSpPr/>
          <p:nvPr userDrawn="1"/>
        </p:nvGrpSpPr>
        <p:grpSpPr>
          <a:xfrm>
            <a:off x="195778" y="6247937"/>
            <a:ext cx="8928992" cy="591240"/>
            <a:chOff x="107504" y="6270235"/>
            <a:chExt cx="8928992" cy="591240"/>
          </a:xfrm>
        </p:grpSpPr>
        <p:pic>
          <p:nvPicPr>
            <p:cNvPr id="6" name="Imagem 5" descr="Slide PPT - PEQI 2015.jpg">
              <a:extLst>
                <a:ext uri="{FF2B5EF4-FFF2-40B4-BE49-F238E27FC236}">
                  <a16:creationId xmlns:a16="http://schemas.microsoft.com/office/drawing/2014/main" id="{43140C79-6E2D-4273-94C8-20206BF427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5"/>
            <a:stretch/>
          </p:blipFill>
          <p:spPr>
            <a:xfrm flipH="1">
              <a:off x="683566" y="6453336"/>
              <a:ext cx="4427985" cy="404663"/>
            </a:xfrm>
            <a:prstGeom prst="rect">
              <a:avLst/>
            </a:prstGeom>
          </p:spPr>
        </p:pic>
        <p:pic>
          <p:nvPicPr>
            <p:cNvPr id="7" name="Imagem 6" descr="Slide PPT - PEQI 2015.jpg">
              <a:extLst>
                <a:ext uri="{FF2B5EF4-FFF2-40B4-BE49-F238E27FC236}">
                  <a16:creationId xmlns:a16="http://schemas.microsoft.com/office/drawing/2014/main" id="{D9983D72-8257-4138-87D9-18F8D302434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4"/>
            <a:stretch/>
          </p:blipFill>
          <p:spPr>
            <a:xfrm>
              <a:off x="3964391" y="6351728"/>
              <a:ext cx="4355976" cy="506271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3AB263C-FA36-4943-A828-B622F3A98E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6"/>
            <a:stretch/>
          </p:blipFill>
          <p:spPr>
            <a:xfrm>
              <a:off x="107504" y="6270235"/>
              <a:ext cx="558613" cy="591240"/>
            </a:xfrm>
            <a:prstGeom prst="rect">
              <a:avLst/>
            </a:prstGeom>
          </p:spPr>
        </p:pic>
        <p:pic>
          <p:nvPicPr>
            <p:cNvPr id="9" name="Imagem 8" descr="Uma imagem contendo comida, placar, desenho&#10;&#10;Descrição gerada automaticamente">
              <a:extLst>
                <a:ext uri="{FF2B5EF4-FFF2-40B4-BE49-F238E27FC236}">
                  <a16:creationId xmlns:a16="http://schemas.microsoft.com/office/drawing/2014/main" id="{BA3F9398-558D-45A7-A28F-C33011F821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367" y="6351729"/>
              <a:ext cx="716129" cy="506271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ecoviparana.sharepoint.com/sites/unihab/Documentos%20Compartilhados/2%20-%20Unihab/UNIHAB%202019/Material%20did&#225;tico/Novembro/Curitiba/Derrubando%20mitos/IGP-M,%20&#237;ndice%20usado%20no%20reajuste%20do%20aluguel%20de%20im&#243;veis,%20cai%20pelo%20segundo%20m&#234;s%20seguido%20-1.mp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secoviparana.sharepoint.com/sites/unihab/Documentos%20Compartilhados/2%20-%20Unihab/UNIHAB%202019/Material%20did&#225;tico/Novembro/Curitiba/Derrubando%20mitos/&#205;ndice%20de%20reajuste%20de%20aluguel%20&#233;%20divulgado%20%20_%20Folha%20Vit&#243;ria%202.mp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UzKDKVjoc0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leis/l8245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mailto:cascavel@secovipr.com.br" TargetMode="External"/><Relationship Id="rId3" Type="http://schemas.openxmlformats.org/officeDocument/2006/relationships/image" Target="../media/image52.png"/><Relationship Id="rId7" Type="http://schemas.openxmlformats.org/officeDocument/2006/relationships/hyperlink" Target="mailto:foz@secovipr.com.br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uritiba@secovipr.com.br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hyperlink" Target="mailto:maringa@secovipr.com.b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de óculos e gravata&#10;&#10;Descrição gerada automaticamente">
            <a:extLst>
              <a:ext uri="{FF2B5EF4-FFF2-40B4-BE49-F238E27FC236}">
                <a16:creationId xmlns:a16="http://schemas.microsoft.com/office/drawing/2014/main" id="{2DE8CF88-A217-4863-883C-28F79BDEE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62"/>
            <a:ext cx="9138062" cy="68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14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201537"/>
            <a:ext cx="9119171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1 - Inquilino não paga mais aluguel depois de vencido o contrato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79512" y="2274579"/>
            <a:ext cx="8856984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3000" b="1" dirty="0"/>
              <a:t>Art. 46</a:t>
            </a:r>
            <a:r>
              <a:rPr lang="pt-BR" sz="3000" dirty="0"/>
              <a:t>, § 1º, art. 47  da Lei do Inquilinato (residencial).</a:t>
            </a:r>
          </a:p>
          <a:p>
            <a:pPr marL="0" indent="0"/>
            <a:r>
              <a:rPr lang="pt-BR" sz="3000" dirty="0"/>
              <a:t> </a:t>
            </a:r>
            <a:r>
              <a:rPr lang="pt-BR" sz="3000" b="1" dirty="0"/>
              <a:t>Art. 50 da Lei do Inquilinato </a:t>
            </a:r>
            <a:r>
              <a:rPr lang="pt-BR" sz="3000" dirty="0"/>
              <a:t>(temporada). </a:t>
            </a:r>
          </a:p>
          <a:p>
            <a:pPr marL="0" indent="0"/>
            <a:r>
              <a:rPr lang="pt-BR" sz="3000" dirty="0"/>
              <a:t> </a:t>
            </a:r>
            <a:r>
              <a:rPr lang="pt-BR" sz="3000" b="1" dirty="0"/>
              <a:t>Art. 56  § único da Lei do Inquilinato </a:t>
            </a:r>
            <a:r>
              <a:rPr lang="pt-BR" sz="3000" dirty="0"/>
              <a:t>(não residencial).</a:t>
            </a:r>
          </a:p>
          <a:p>
            <a:pPr marL="0" indent="0"/>
            <a:r>
              <a:rPr lang="pt-BR" sz="3000" dirty="0"/>
              <a:t> </a:t>
            </a:r>
            <a:r>
              <a:rPr lang="pt-BR" sz="3000" b="1" dirty="0"/>
              <a:t>Contratação</a:t>
            </a:r>
            <a:r>
              <a:rPr lang="pt-BR" sz="3000" dirty="0"/>
              <a:t> segue em todos seus termos, com obrigatoriedade de pagamentos.</a:t>
            </a:r>
          </a:p>
          <a:p>
            <a:pPr marL="0" indent="0">
              <a:buNone/>
            </a:pPr>
            <a:r>
              <a:rPr lang="pt-BR" sz="3000" b="1" dirty="0"/>
              <a:t>Vedação</a:t>
            </a:r>
            <a:r>
              <a:rPr lang="pt-BR" sz="3000" dirty="0"/>
              <a:t> ao enriquecimento sem causa.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BF238ED-3A6A-47EA-93F7-6F5B3A2F480E}"/>
              </a:ext>
            </a:extLst>
          </p:cNvPr>
          <p:cNvSpPr/>
          <p:nvPr/>
        </p:nvSpPr>
        <p:spPr>
          <a:xfrm>
            <a:off x="24829" y="822560"/>
            <a:ext cx="85689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/>
              <a:t>Uma vez exaurido o prazo do contrato o locatário não está mais obrigado a pagar aluguel.</a:t>
            </a:r>
          </a:p>
        </p:txBody>
      </p:sp>
    </p:spTree>
    <p:extLst>
      <p:ext uri="{BB962C8B-B14F-4D97-AF65-F5344CB8AC3E}">
        <p14:creationId xmlns:p14="http://schemas.microsoft.com/office/powerpoint/2010/main" val="293045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BC67531-2734-4EB0-BA26-7CD618B5C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63" b="27812"/>
          <a:stretch/>
        </p:blipFill>
        <p:spPr>
          <a:xfrm>
            <a:off x="5409" y="560336"/>
            <a:ext cx="9168809" cy="2358071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Retângulo 2"/>
          <p:cNvSpPr/>
          <p:nvPr/>
        </p:nvSpPr>
        <p:spPr>
          <a:xfrm>
            <a:off x="215516" y="3429000"/>
            <a:ext cx="8712968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F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indo o prazo do contrato, qualquer que seja o tipo de locação, a mesma segue nas condições ajustadas, mas sem prazo determinado.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Portanto </a:t>
            </a:r>
            <a:r>
              <a:rPr lang="en-US" sz="3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segue a obrigação de pagamento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aluguéis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4B25AE4-DB95-4B65-8AA9-6B5B22685FCB}"/>
              </a:ext>
            </a:extLst>
          </p:cNvPr>
          <p:cNvSpPr txBox="1">
            <a:spLocks/>
          </p:cNvSpPr>
          <p:nvPr/>
        </p:nvSpPr>
        <p:spPr>
          <a:xfrm>
            <a:off x="0" y="99806"/>
            <a:ext cx="9119171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600" b="1">
                <a:solidFill>
                  <a:schemeClr val="bg1"/>
                </a:solidFill>
              </a:rPr>
              <a:t>1 - Inquilino não paga mais aluguel depois de vencido o contrato</a:t>
            </a:r>
            <a:endParaRPr lang="pt-BR" sz="2600" b="1" dirty="0">
              <a:solidFill>
                <a:schemeClr val="bg1"/>
              </a:solidFill>
            </a:endParaRPr>
          </a:p>
        </p:txBody>
      </p:sp>
      <p:pic>
        <p:nvPicPr>
          <p:cNvPr id="4" name="Imagem 3" descr="Uma imagem contendo placar&#10;&#10;Descrição gerada automaticamente">
            <a:extLst>
              <a:ext uri="{FF2B5EF4-FFF2-40B4-BE49-F238E27FC236}">
                <a16:creationId xmlns:a16="http://schemas.microsoft.com/office/drawing/2014/main" id="{81831504-BCBD-474E-8A87-D17FA641E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99011"/>
            <a:ext cx="1440000" cy="1566740"/>
          </a:xfrm>
          <a:prstGeom prst="rect">
            <a:avLst/>
          </a:prstGeom>
        </p:spPr>
      </p:pic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6E31B41-355E-4CAF-BD61-4D94698FD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8418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741C9BF-809F-490B-8455-0AFC10507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8898"/>
          <a:stretch/>
        </p:blipFill>
        <p:spPr>
          <a:xfrm>
            <a:off x="0" y="218893"/>
            <a:ext cx="9144000" cy="357014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F2A5AE5-0235-4726-811D-AE68AFCFB4C9}"/>
              </a:ext>
            </a:extLst>
          </p:cNvPr>
          <p:cNvSpPr/>
          <p:nvPr/>
        </p:nvSpPr>
        <p:spPr>
          <a:xfrm>
            <a:off x="0" y="884377"/>
            <a:ext cx="6384505" cy="1536494"/>
          </a:xfrm>
          <a:prstGeom prst="rect">
            <a:avLst/>
          </a:prstGeom>
          <a:solidFill>
            <a:schemeClr val="tx2">
              <a:lumMod val="50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07179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</a:rPr>
              <a:t>2 - Despejo após três meses de inadimplência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CDF7AB3-E6A0-48E2-B215-13F384BFED1C}"/>
              </a:ext>
            </a:extLst>
          </p:cNvPr>
          <p:cNvSpPr/>
          <p:nvPr/>
        </p:nvSpPr>
        <p:spPr>
          <a:xfrm>
            <a:off x="11899" y="1005652"/>
            <a:ext cx="6156176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>
                <a:solidFill>
                  <a:schemeClr val="bg1"/>
                </a:solidFill>
              </a:rPr>
              <a:t>É preciso ter TRÊS MESES de inadimplência para que o locador possa mover uma ação de despejo.</a:t>
            </a:r>
          </a:p>
        </p:txBody>
      </p:sp>
      <p:pic>
        <p:nvPicPr>
          <p:cNvPr id="10" name="Imagem 9" descr="Uma imagem contendo placar&#10;&#10;Descrição gerada automaticamente">
            <a:extLst>
              <a:ext uri="{FF2B5EF4-FFF2-40B4-BE49-F238E27FC236}">
                <a16:creationId xmlns:a16="http://schemas.microsoft.com/office/drawing/2014/main" id="{371A9D2E-9A15-402C-93E1-A960212FC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97201"/>
            <a:ext cx="1440000" cy="156673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29CED1D-713F-433E-92BE-0357BDD7179E}"/>
              </a:ext>
            </a:extLst>
          </p:cNvPr>
          <p:cNvSpPr/>
          <p:nvPr/>
        </p:nvSpPr>
        <p:spPr>
          <a:xfrm>
            <a:off x="107504" y="5124429"/>
            <a:ext cx="75964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3000" dirty="0"/>
              <a:t>No </a:t>
            </a:r>
            <a:r>
              <a:rPr lang="pt-BR" sz="3000" b="1" dirty="0">
                <a:highlight>
                  <a:srgbClr val="F1F3F2"/>
                </a:highlight>
              </a:rPr>
              <a:t>dia seguinte ao vencimento </a:t>
            </a:r>
            <a:r>
              <a:rPr lang="pt-BR" sz="3000" dirty="0"/>
              <a:t>da obrigação já pode ser proposta a Ação de Despejo e Cobrança.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22885C8-F724-4715-ADB1-E2C910E9884E}"/>
              </a:ext>
            </a:extLst>
          </p:cNvPr>
          <p:cNvSpPr/>
          <p:nvPr/>
        </p:nvSpPr>
        <p:spPr>
          <a:xfrm>
            <a:off x="-320773" y="3823027"/>
            <a:ext cx="8453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3000" dirty="0"/>
              <a:t>A Lei do Inquilinato não traz qualquer previsão.</a:t>
            </a:r>
          </a:p>
          <a:p>
            <a:pPr marL="9144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3000" dirty="0"/>
              <a:t>Cuidar com a redação do contrato.</a:t>
            </a:r>
          </a:p>
        </p:txBody>
      </p:sp>
      <p:pic>
        <p:nvPicPr>
          <p:cNvPr id="14" name="Imagem 13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BB173AE-D81E-43DF-B4A9-BCE923A89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" y="4400570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02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2AF2BB3C-80D8-424B-9CB0-614E0B8A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499" y="188640"/>
            <a:ext cx="9172499" cy="302433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823DDE3-9EC7-4CCD-97FA-6610026BB8DC}"/>
              </a:ext>
            </a:extLst>
          </p:cNvPr>
          <p:cNvSpPr txBox="1">
            <a:spLocks/>
          </p:cNvSpPr>
          <p:nvPr/>
        </p:nvSpPr>
        <p:spPr>
          <a:xfrm>
            <a:off x="12271" y="87312"/>
            <a:ext cx="9124325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3 - Multa de 2% por atraso</a:t>
            </a:r>
            <a:endParaRPr lang="pt-BR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FC62967D-88A1-4D39-90D1-ABB4E3D72EC9}"/>
              </a:ext>
            </a:extLst>
          </p:cNvPr>
          <p:cNvSpPr txBox="1">
            <a:spLocks/>
          </p:cNvSpPr>
          <p:nvPr/>
        </p:nvSpPr>
        <p:spPr>
          <a:xfrm>
            <a:off x="114557" y="3292622"/>
            <a:ext cx="9013013" cy="1648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2600" dirty="0"/>
              <a:t>A Lei do Inquilinato não traz qualquer previsão ou limite para multa por atraso.</a:t>
            </a:r>
          </a:p>
          <a:p>
            <a:pPr algn="just">
              <a:spcBef>
                <a:spcPts val="0"/>
              </a:spcBef>
            </a:pPr>
            <a:r>
              <a:rPr lang="pt-BR" sz="2600" dirty="0"/>
              <a:t>Não se aplica o CDC. Prever multa que não seja abusiva.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403F60D-F4BD-41A0-9732-01AE214A6180}"/>
              </a:ext>
            </a:extLst>
          </p:cNvPr>
          <p:cNvSpPr/>
          <p:nvPr/>
        </p:nvSpPr>
        <p:spPr>
          <a:xfrm>
            <a:off x="101216" y="4941168"/>
            <a:ext cx="7602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000" b="1" dirty="0"/>
              <a:t>Não há limitação legal </a:t>
            </a:r>
            <a:r>
              <a:rPr lang="pt-BR" sz="3000" dirty="0"/>
              <a:t>referente à multa. </a:t>
            </a:r>
          </a:p>
          <a:p>
            <a:r>
              <a:rPr lang="pt-BR" sz="3000" dirty="0"/>
              <a:t>Não confundir com Condomínio que tem limitação no Código Civil.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C34EEE6-34F3-4C2D-B977-0D3B5786F5A2}"/>
              </a:ext>
            </a:extLst>
          </p:cNvPr>
          <p:cNvSpPr/>
          <p:nvPr/>
        </p:nvSpPr>
        <p:spPr>
          <a:xfrm>
            <a:off x="3448141" y="846712"/>
            <a:ext cx="5547721" cy="1109335"/>
          </a:xfrm>
          <a:prstGeom prst="rect">
            <a:avLst/>
          </a:prstGeom>
          <a:solidFill>
            <a:schemeClr val="accent1">
              <a:lumMod val="50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0FD6A33-40CE-4270-9780-1FA925C32047}"/>
              </a:ext>
            </a:extLst>
          </p:cNvPr>
          <p:cNvSpPr/>
          <p:nvPr/>
        </p:nvSpPr>
        <p:spPr>
          <a:xfrm>
            <a:off x="3565019" y="832888"/>
            <a:ext cx="5760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A multa por atraso no pagamento do aluguel é de 2%.</a:t>
            </a:r>
          </a:p>
        </p:txBody>
      </p:sp>
      <p:pic>
        <p:nvPicPr>
          <p:cNvPr id="12" name="Imagem 11" descr="Uma imagem contendo placar&#10;&#10;Descrição gerada automaticamente">
            <a:extLst>
              <a:ext uri="{FF2B5EF4-FFF2-40B4-BE49-F238E27FC236}">
                <a16:creationId xmlns:a16="http://schemas.microsoft.com/office/drawing/2014/main" id="{F88317AD-2B7D-45E9-9149-760EFFB30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96471"/>
            <a:ext cx="1440000" cy="15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7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F3901EF-198D-4186-99AA-F9E3C7B88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9" b="3851"/>
          <a:stretch/>
        </p:blipFill>
        <p:spPr>
          <a:xfrm>
            <a:off x="-26504" y="-1"/>
            <a:ext cx="9156511" cy="40780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-26504" y="227786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4 - Sair sem pagar</a:t>
            </a:r>
          </a:p>
        </p:txBody>
      </p:sp>
      <p:pic>
        <p:nvPicPr>
          <p:cNvPr id="6" name="Imagem 5" descr="Uma imagem contendo placar&#10;&#10;Descrição gerada automaticamente">
            <a:extLst>
              <a:ext uri="{FF2B5EF4-FFF2-40B4-BE49-F238E27FC236}">
                <a16:creationId xmlns:a16="http://schemas.microsoft.com/office/drawing/2014/main" id="{BA63E405-1EA4-47AF-92AB-728F99E6B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53136"/>
            <a:ext cx="1440000" cy="156673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BE56DF2-4180-40D0-80F4-EC0C8ACF7CD6}"/>
              </a:ext>
            </a:extLst>
          </p:cNvPr>
          <p:cNvSpPr/>
          <p:nvPr/>
        </p:nvSpPr>
        <p:spPr>
          <a:xfrm>
            <a:off x="0" y="2274658"/>
            <a:ext cx="5547721" cy="1706058"/>
          </a:xfrm>
          <a:prstGeom prst="rect">
            <a:avLst/>
          </a:prstGeom>
          <a:solidFill>
            <a:schemeClr val="accent1">
              <a:lumMod val="75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D665C54-5750-443F-BC85-6787EFE0C17F}"/>
              </a:ext>
            </a:extLst>
          </p:cNvPr>
          <p:cNvSpPr/>
          <p:nvPr/>
        </p:nvSpPr>
        <p:spPr>
          <a:xfrm>
            <a:off x="0" y="2404736"/>
            <a:ext cx="5436096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>
                <a:solidFill>
                  <a:schemeClr val="bg1"/>
                </a:solidFill>
              </a:rPr>
              <a:t>Em caso de despejo, as últimas três mensalidades do contrato não precisam ser pagas.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0C89566-FBD3-4903-BF1F-CE23E3F72326}"/>
              </a:ext>
            </a:extLst>
          </p:cNvPr>
          <p:cNvSpPr/>
          <p:nvPr/>
        </p:nvSpPr>
        <p:spPr>
          <a:xfrm>
            <a:off x="-396552" y="5128264"/>
            <a:ext cx="786662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90000"/>
              </a:lnSpc>
            </a:pPr>
            <a:r>
              <a:rPr lang="en-US" sz="2800" b="1" dirty="0"/>
              <a:t>Não </a:t>
            </a:r>
            <a:r>
              <a:rPr lang="en-US" sz="2800" b="1" dirty="0" err="1"/>
              <a:t>há</a:t>
            </a:r>
            <a:r>
              <a:rPr lang="en-US" sz="2800" b="1" dirty="0"/>
              <a:t> qualquer </a:t>
            </a:r>
            <a:r>
              <a:rPr lang="en-US" sz="2800" b="1" dirty="0" err="1"/>
              <a:t>previsão</a:t>
            </a:r>
            <a:r>
              <a:rPr lang="en-US" sz="2800" b="1" dirty="0"/>
              <a:t> legal </a:t>
            </a:r>
            <a:r>
              <a:rPr lang="en-US" sz="2800" b="1" dirty="0" err="1"/>
              <a:t>nesse</a:t>
            </a:r>
            <a:r>
              <a:rPr lang="en-US" sz="2800" b="1" dirty="0"/>
              <a:t> </a:t>
            </a:r>
            <a:r>
              <a:rPr lang="en-US" sz="2800" b="1" dirty="0" err="1"/>
              <a:t>sentido</a:t>
            </a:r>
            <a:r>
              <a:rPr lang="en-US" sz="2800" b="1" dirty="0"/>
              <a:t>.</a:t>
            </a:r>
          </a:p>
          <a:p>
            <a:pPr marL="457200">
              <a:lnSpc>
                <a:spcPct val="90000"/>
              </a:lnSpc>
            </a:pPr>
            <a:r>
              <a:rPr lang="en-US" sz="2800" b="1" dirty="0" err="1"/>
              <a:t>Ninguém</a:t>
            </a:r>
            <a:r>
              <a:rPr lang="en-US" sz="2800" b="1" dirty="0"/>
              <a:t> pode se </a:t>
            </a:r>
            <a:r>
              <a:rPr lang="en-US" sz="2800" b="1" dirty="0" err="1"/>
              <a:t>locupletar</a:t>
            </a:r>
            <a:r>
              <a:rPr lang="en-US" sz="2800" b="1" dirty="0"/>
              <a:t> em </a:t>
            </a:r>
            <a:r>
              <a:rPr lang="en-US" sz="2800" b="1" dirty="0" err="1"/>
              <a:t>detrimento</a:t>
            </a:r>
            <a:r>
              <a:rPr lang="en-US" sz="2800" b="1" dirty="0"/>
              <a:t> do outro.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B588037-4A99-40F6-BCA4-E2CBD7A406B4}"/>
              </a:ext>
            </a:extLst>
          </p:cNvPr>
          <p:cNvSpPr/>
          <p:nvPr/>
        </p:nvSpPr>
        <p:spPr>
          <a:xfrm>
            <a:off x="0" y="4204707"/>
            <a:ext cx="860444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Mesmo</a:t>
            </a:r>
            <a:r>
              <a:rPr lang="en-US" sz="2800" dirty="0"/>
              <a:t> se a </a:t>
            </a:r>
            <a:r>
              <a:rPr lang="en-US" sz="2800" dirty="0" err="1"/>
              <a:t>garantia</a:t>
            </a:r>
            <a:r>
              <a:rPr lang="en-US" sz="2800" dirty="0"/>
              <a:t> for </a:t>
            </a:r>
            <a:r>
              <a:rPr lang="en-US" sz="2800" dirty="0" err="1"/>
              <a:t>caução</a:t>
            </a:r>
            <a:r>
              <a:rPr lang="en-US" sz="2800" dirty="0"/>
              <a:t> em </a:t>
            </a:r>
            <a:r>
              <a:rPr lang="en-US" sz="2800" dirty="0" err="1"/>
              <a:t>dinheiro</a:t>
            </a:r>
            <a:r>
              <a:rPr lang="en-US" sz="2800" dirty="0"/>
              <a:t> de três aluguéis, </a:t>
            </a:r>
            <a:r>
              <a:rPr lang="en-US" sz="2800" dirty="0" err="1"/>
              <a:t>todo</a:t>
            </a:r>
            <a:r>
              <a:rPr lang="en-US" sz="2800" dirty="0"/>
              <a:t> o </a:t>
            </a:r>
            <a:r>
              <a:rPr lang="en-US" sz="2800" dirty="0" err="1"/>
              <a:t>período</a:t>
            </a:r>
            <a:r>
              <a:rPr lang="en-US" sz="2800" dirty="0"/>
              <a:t> </a:t>
            </a:r>
            <a:r>
              <a:rPr lang="en-US" sz="2800" dirty="0" err="1"/>
              <a:t>utilizado</a:t>
            </a:r>
            <a:r>
              <a:rPr lang="en-US" sz="2800" dirty="0"/>
              <a:t> </a:t>
            </a:r>
            <a:r>
              <a:rPr lang="en-US" sz="2800" dirty="0" err="1"/>
              <a:t>deverá</a:t>
            </a:r>
            <a:r>
              <a:rPr lang="en-US" sz="2800" dirty="0"/>
              <a:t> ser pago. </a:t>
            </a:r>
          </a:p>
        </p:txBody>
      </p:sp>
    </p:spTree>
    <p:extLst>
      <p:ext uri="{BB962C8B-B14F-4D97-AF65-F5344CB8AC3E}">
        <p14:creationId xmlns:p14="http://schemas.microsoft.com/office/powerpoint/2010/main" val="325806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3119A6D-2AC0-44B9-A1ED-299B7111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" y="0"/>
            <a:ext cx="9109776" cy="31985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5976" y="145683"/>
            <a:ext cx="9108024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5 - Multa integral por desistência</a:t>
            </a:r>
          </a:p>
        </p:txBody>
      </p:sp>
      <p:pic>
        <p:nvPicPr>
          <p:cNvPr id="7" name="Imagem 6" descr="Uma imagem contendo placar&#10;&#10;Descrição gerada automaticamente">
            <a:extLst>
              <a:ext uri="{FF2B5EF4-FFF2-40B4-BE49-F238E27FC236}">
                <a16:creationId xmlns:a16="http://schemas.microsoft.com/office/drawing/2014/main" id="{353FC05C-71ED-4221-9B7B-6FCAAB65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53136"/>
            <a:ext cx="1440000" cy="156673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23BBA0A1-C4D7-47C8-A322-2B59875CC066}"/>
              </a:ext>
            </a:extLst>
          </p:cNvPr>
          <p:cNvSpPr/>
          <p:nvPr/>
        </p:nvSpPr>
        <p:spPr>
          <a:xfrm>
            <a:off x="5482" y="992464"/>
            <a:ext cx="6355088" cy="1706058"/>
          </a:xfrm>
          <a:prstGeom prst="rect">
            <a:avLst/>
          </a:prstGeom>
          <a:solidFill>
            <a:schemeClr val="accent1">
              <a:lumMod val="75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9EA2D0-7DDC-407E-8894-FA6960AFA987}"/>
              </a:ext>
            </a:extLst>
          </p:cNvPr>
          <p:cNvSpPr/>
          <p:nvPr/>
        </p:nvSpPr>
        <p:spPr>
          <a:xfrm>
            <a:off x="0" y="1049060"/>
            <a:ext cx="6105934" cy="1691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>
                <a:solidFill>
                  <a:schemeClr val="bg1"/>
                </a:solidFill>
              </a:rPr>
              <a:t>Para </a:t>
            </a:r>
            <a:r>
              <a:rPr lang="en-US" sz="3200" b="1" dirty="0" err="1">
                <a:solidFill>
                  <a:schemeClr val="bg1"/>
                </a:solidFill>
              </a:rPr>
              <a:t>deixar</a:t>
            </a:r>
            <a:r>
              <a:rPr lang="en-US" sz="3200" b="1" dirty="0">
                <a:solidFill>
                  <a:schemeClr val="bg1"/>
                </a:solidFill>
              </a:rPr>
              <a:t> o imóvel antes do contrato, o inquilino paga o valor integral da </a:t>
            </a:r>
            <a:r>
              <a:rPr lang="en-US" sz="3200" b="1" dirty="0" err="1">
                <a:solidFill>
                  <a:schemeClr val="bg1"/>
                </a:solidFill>
              </a:rPr>
              <a:t>multa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definida</a:t>
            </a:r>
            <a:r>
              <a:rPr lang="en-US" sz="3200" b="1" dirty="0">
                <a:solidFill>
                  <a:schemeClr val="bg1"/>
                </a:solidFill>
              </a:rPr>
              <a:t> no </a:t>
            </a:r>
            <a:r>
              <a:rPr lang="en-US" sz="3200" b="1" dirty="0" err="1">
                <a:solidFill>
                  <a:schemeClr val="bg1"/>
                </a:solidFill>
              </a:rPr>
              <a:t>documento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414260E-E7C1-4ED3-9799-A5EBB2602841}"/>
              </a:ext>
            </a:extLst>
          </p:cNvPr>
          <p:cNvSpPr/>
          <p:nvPr/>
        </p:nvSpPr>
        <p:spPr>
          <a:xfrm>
            <a:off x="206827" y="3380633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000000"/>
                </a:solidFill>
              </a:rPr>
              <a:t>Art. 4º da Lei do </a:t>
            </a:r>
            <a:r>
              <a:rPr lang="en-US" sz="3000" b="1" dirty="0" err="1">
                <a:solidFill>
                  <a:srgbClr val="000000"/>
                </a:solidFill>
              </a:rPr>
              <a:t>Inquilinato</a:t>
            </a:r>
            <a:r>
              <a:rPr lang="en-US" sz="3000" b="1" dirty="0">
                <a:solidFill>
                  <a:srgbClr val="000000"/>
                </a:solidFill>
              </a:rPr>
              <a:t>.</a:t>
            </a:r>
          </a:p>
          <a:p>
            <a:pPr marL="2286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0000"/>
                </a:solidFill>
              </a:rPr>
              <a:t>Proporcionalidade</a:t>
            </a:r>
            <a:r>
              <a:rPr lang="en-US" sz="3000" b="1" dirty="0">
                <a:solidFill>
                  <a:srgbClr val="000000"/>
                </a:solidFill>
              </a:rPr>
              <a:t>: </a:t>
            </a:r>
            <a:r>
              <a:rPr lang="en-US" sz="3000" b="1" dirty="0" err="1">
                <a:solidFill>
                  <a:srgbClr val="000000"/>
                </a:solidFill>
              </a:rPr>
              <a:t>regra</a:t>
            </a:r>
            <a:r>
              <a:rPr lang="en-US" sz="3000" b="1" dirty="0">
                <a:solidFill>
                  <a:srgbClr val="000000"/>
                </a:solidFill>
              </a:rPr>
              <a:t> de três.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DBD6544-1F44-4D44-A152-F729B1C7F2CB}"/>
              </a:ext>
            </a:extLst>
          </p:cNvPr>
          <p:cNvSpPr/>
          <p:nvPr/>
        </p:nvSpPr>
        <p:spPr>
          <a:xfrm>
            <a:off x="176605" y="4934924"/>
            <a:ext cx="70567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000000"/>
                </a:solidFill>
              </a:rPr>
              <a:t>O 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valor a ser pago é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proporcional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ao</a:t>
            </a:r>
            <a:r>
              <a:rPr lang="en-US" sz="3000" dirty="0">
                <a:solidFill>
                  <a:srgbClr val="000000"/>
                </a:solidFill>
              </a:rPr>
              <a:t> tempo que falta para o </a:t>
            </a:r>
            <a:r>
              <a:rPr lang="en-US" sz="3000" dirty="0" err="1">
                <a:solidFill>
                  <a:srgbClr val="000000"/>
                </a:solidFill>
              </a:rPr>
              <a:t>cumprimento</a:t>
            </a:r>
            <a:r>
              <a:rPr lang="en-US" sz="3000" dirty="0">
                <a:solidFill>
                  <a:srgbClr val="000000"/>
                </a:solidFill>
              </a:rPr>
              <a:t> do acordo,  </a:t>
            </a:r>
            <a:r>
              <a:rPr lang="en-US" sz="3000" dirty="0" err="1">
                <a:solidFill>
                  <a:srgbClr val="000000"/>
                </a:solidFill>
              </a:rPr>
              <a:t>quanto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menor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ele</a:t>
            </a:r>
            <a:r>
              <a:rPr lang="en-US" sz="3000" dirty="0">
                <a:solidFill>
                  <a:srgbClr val="000000"/>
                </a:solidFill>
              </a:rPr>
              <a:t> for, </a:t>
            </a:r>
            <a:r>
              <a:rPr lang="en-US" sz="3000" dirty="0" err="1">
                <a:solidFill>
                  <a:srgbClr val="000000"/>
                </a:solidFill>
              </a:rPr>
              <a:t>menor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multa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3" name="Imagem 1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DF49D39-C2DA-4B0E-9214-EA6FC5445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05" y="4011594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9AC0986-FAC9-4C99-AAE1-4325A89D2E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266"/>
            <a:ext cx="9144000" cy="235685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01633F8-E7A7-4408-B620-7493BA77278C}"/>
              </a:ext>
            </a:extLst>
          </p:cNvPr>
          <p:cNvSpPr txBox="1">
            <a:spLocks/>
          </p:cNvSpPr>
          <p:nvPr/>
        </p:nvSpPr>
        <p:spPr>
          <a:xfrm>
            <a:off x="-12441" y="93899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6 - Contrato de locação pode ter menos de 30 meses</a:t>
            </a:r>
          </a:p>
        </p:txBody>
      </p:sp>
      <p:pic>
        <p:nvPicPr>
          <p:cNvPr id="7" name="Imagem 6" descr="Uma imagem contendo placar&#10;&#10;Descrição gerada automaticamente">
            <a:extLst>
              <a:ext uri="{FF2B5EF4-FFF2-40B4-BE49-F238E27FC236}">
                <a16:creationId xmlns:a16="http://schemas.microsoft.com/office/drawing/2014/main" id="{8165CD87-A57E-4182-AC71-58CBB887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691559" y="4569261"/>
            <a:ext cx="1440000" cy="156673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8C0BEED-3D70-4FB2-8E3C-A99A7C10F73C}"/>
              </a:ext>
            </a:extLst>
          </p:cNvPr>
          <p:cNvSpPr/>
          <p:nvPr/>
        </p:nvSpPr>
        <p:spPr>
          <a:xfrm>
            <a:off x="32621" y="706666"/>
            <a:ext cx="6355088" cy="1706058"/>
          </a:xfrm>
          <a:prstGeom prst="rect">
            <a:avLst/>
          </a:prstGeom>
          <a:solidFill>
            <a:schemeClr val="accent1">
              <a:lumMod val="75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BF1AE45-E876-4104-A950-3EEA2B74EC97}"/>
              </a:ext>
            </a:extLst>
          </p:cNvPr>
          <p:cNvSpPr/>
          <p:nvPr/>
        </p:nvSpPr>
        <p:spPr>
          <a:xfrm>
            <a:off x="57705" y="939035"/>
            <a:ext cx="4572000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>
                <a:solidFill>
                  <a:schemeClr val="bg1"/>
                </a:solidFill>
              </a:rPr>
              <a:t>O contrato pode ter menos de 30 meses de duração.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7C9BD06-F2C6-46F9-8CB6-E4ABC1F10243}"/>
              </a:ext>
            </a:extLst>
          </p:cNvPr>
          <p:cNvSpPr/>
          <p:nvPr/>
        </p:nvSpPr>
        <p:spPr>
          <a:xfrm>
            <a:off x="12441" y="2876446"/>
            <a:ext cx="9131559" cy="137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500" dirty="0"/>
              <a:t>Art. 3º Lei do Inquilinato.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500" dirty="0"/>
              <a:t>Atentar para os efeitos de cada prazo contratual.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pt-BR" sz="2500" dirty="0"/>
              <a:t>Peculiaridades de cada tipo de locação, em especial na locação residencial.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7AA939A-3ED6-46B3-9050-4AB79D519BA1}"/>
              </a:ext>
            </a:extLst>
          </p:cNvPr>
          <p:cNvSpPr/>
          <p:nvPr/>
        </p:nvSpPr>
        <p:spPr>
          <a:xfrm>
            <a:off x="179512" y="4638154"/>
            <a:ext cx="7848872" cy="1838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pt-BR" sz="3000" b="1" dirty="0">
                <a:highlight>
                  <a:srgbClr val="F1F3F2"/>
                </a:highlight>
              </a:rPr>
              <a:t>Não há qualquer prazo </a:t>
            </a:r>
            <a:r>
              <a:rPr lang="pt-BR" sz="3000" dirty="0"/>
              <a:t>mínimo ou máximo para duração do contrato na Lei. </a:t>
            </a:r>
          </a:p>
          <a:p>
            <a:pPr>
              <a:lnSpc>
                <a:spcPts val="2700"/>
              </a:lnSpc>
            </a:pPr>
            <a:endParaRPr lang="pt-BR" sz="3000" dirty="0"/>
          </a:p>
          <a:p>
            <a:pPr>
              <a:lnSpc>
                <a:spcPts val="2700"/>
              </a:lnSpc>
            </a:pPr>
            <a:r>
              <a:rPr lang="pt-BR" sz="3000" dirty="0"/>
              <a:t>**Atentar para locação para temporada para não descaracterizá-la.</a:t>
            </a:r>
          </a:p>
        </p:txBody>
      </p:sp>
      <p:pic>
        <p:nvPicPr>
          <p:cNvPr id="15" name="Imagem 1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C1E9AE8-22CE-40FD-AE37-D2E77AC03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4" y="3781569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05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54923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600" b="1" dirty="0">
                <a:solidFill>
                  <a:schemeClr val="bg1"/>
                </a:solidFill>
              </a:rPr>
              <a:t>7 - Proprietário quer o imóvel de volta – uso próprio</a:t>
            </a:r>
          </a:p>
        </p:txBody>
      </p:sp>
      <p:pic>
        <p:nvPicPr>
          <p:cNvPr id="7" name="Imagem 6" descr="Uma imagem contendo placar&#10;&#10;Descrição gerada automaticamente">
            <a:extLst>
              <a:ext uri="{FF2B5EF4-FFF2-40B4-BE49-F238E27FC236}">
                <a16:creationId xmlns:a16="http://schemas.microsoft.com/office/drawing/2014/main" id="{7D5FE634-E1AD-4602-8ED3-918BFCBFC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53136"/>
            <a:ext cx="1440000" cy="156673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0752280-9856-40DE-BDA6-6BC7A7C6ACA4}"/>
              </a:ext>
            </a:extLst>
          </p:cNvPr>
          <p:cNvSpPr/>
          <p:nvPr/>
        </p:nvSpPr>
        <p:spPr>
          <a:xfrm>
            <a:off x="107504" y="1164109"/>
            <a:ext cx="8568952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/>
              <a:t>Durante a vigência do contrato de locação (prazo determinado), o proprietário pode pedir o imóvel de volta se for para uso próprio.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F91856-704F-4E02-921E-1E6CC56D660D}"/>
              </a:ext>
            </a:extLst>
          </p:cNvPr>
          <p:cNvSpPr/>
          <p:nvPr/>
        </p:nvSpPr>
        <p:spPr>
          <a:xfrm>
            <a:off x="323528" y="2683890"/>
            <a:ext cx="648072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Art. 4º da Lei do Inquilinato.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Art. 47 da Lei.</a:t>
            </a:r>
          </a:p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Art. 9º Hipóteses gerais.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51F55DC-C611-4FA1-B6C9-85398F523F3E}"/>
              </a:ext>
            </a:extLst>
          </p:cNvPr>
          <p:cNvSpPr/>
          <p:nvPr/>
        </p:nvSpPr>
        <p:spPr>
          <a:xfrm>
            <a:off x="330222" y="497484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 dirty="0"/>
              <a:t>Locador </a:t>
            </a:r>
            <a:r>
              <a:rPr lang="pt-BR" sz="3000" b="1" dirty="0">
                <a:highlight>
                  <a:srgbClr val="F1F3F2"/>
                </a:highlight>
              </a:rPr>
              <a:t>deve cumprir </a:t>
            </a:r>
            <a:r>
              <a:rPr lang="pt-BR" sz="3000" dirty="0"/>
              <a:t>contrato com prazo determinado até o final.</a:t>
            </a:r>
          </a:p>
        </p:txBody>
      </p:sp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CFAB95E0-20EE-4DBC-BADE-A2AC14D81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0" y="4020105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348" y="168983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</a:rPr>
              <a:t>8 - Inquilino eterno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9372" y="1916832"/>
            <a:ext cx="8967124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2800" b="1" dirty="0">
                <a:highlight>
                  <a:srgbClr val="F1F3F2"/>
                </a:highlight>
              </a:rPr>
              <a:t>Não há nada na legislação </a:t>
            </a:r>
            <a:r>
              <a:rPr lang="pt-BR" sz="2800" dirty="0"/>
              <a:t>que traga este direito ao inquilino, nem na locação comercial.</a:t>
            </a:r>
          </a:p>
          <a:p>
            <a:r>
              <a:rPr lang="pt-BR" sz="2800" dirty="0"/>
              <a:t>Em alguns casos, excepcionais, na locação não residencial, o inquilino pode pleitear a </a:t>
            </a:r>
            <a:r>
              <a:rPr lang="pt-BR" sz="2800" b="1" dirty="0">
                <a:highlight>
                  <a:srgbClr val="F1F3F2"/>
                </a:highlight>
              </a:rPr>
              <a:t>Ação Renovatória </a:t>
            </a:r>
            <a:r>
              <a:rPr lang="pt-BR" sz="2800" dirty="0"/>
              <a:t>para permanecer por mais um determinado período no imóvel, mesmo contra a vontade do locador (art. 51).</a:t>
            </a:r>
          </a:p>
          <a:p>
            <a:r>
              <a:rPr lang="pt-BR" sz="2800" dirty="0"/>
              <a:t>A depender da finalidade da locação, </a:t>
            </a:r>
            <a:r>
              <a:rPr lang="pt-BR" sz="2800" b="1" dirty="0">
                <a:highlight>
                  <a:srgbClr val="F1F3F2"/>
                </a:highlight>
              </a:rPr>
              <a:t>o locador pode ter restrições na retomada </a:t>
            </a:r>
            <a:r>
              <a:rPr lang="pt-BR" sz="2800" dirty="0"/>
              <a:t>(art. 53), mas isso não significa que o inquilino ficará indefinidamente no imóvel.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D9CC7E4-C118-458B-997D-8664D14A1B82}"/>
              </a:ext>
            </a:extLst>
          </p:cNvPr>
          <p:cNvSpPr/>
          <p:nvPr/>
        </p:nvSpPr>
        <p:spPr>
          <a:xfrm>
            <a:off x="69372" y="836712"/>
            <a:ext cx="8967124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/>
              <a:t>Um inquilino muito antigo adquire o direito de ficar para sempre no imóvel.</a:t>
            </a:r>
          </a:p>
        </p:txBody>
      </p:sp>
    </p:spTree>
    <p:extLst>
      <p:ext uri="{BB962C8B-B14F-4D97-AF65-F5344CB8AC3E}">
        <p14:creationId xmlns:p14="http://schemas.microsoft.com/office/powerpoint/2010/main" val="210007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7234D1E-1C00-4F5D-BFB2-ED498DFDF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18" b="8625"/>
          <a:stretch/>
        </p:blipFill>
        <p:spPr>
          <a:xfrm>
            <a:off x="7167" y="0"/>
            <a:ext cx="9144000" cy="396990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54B259D-3E5E-4212-8D19-7C534E1BFA13}"/>
              </a:ext>
            </a:extLst>
          </p:cNvPr>
          <p:cNvSpPr txBox="1">
            <a:spLocks/>
          </p:cNvSpPr>
          <p:nvPr/>
        </p:nvSpPr>
        <p:spPr>
          <a:xfrm>
            <a:off x="7167" y="182527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8 - Inquilino eterno</a:t>
            </a:r>
          </a:p>
        </p:txBody>
      </p:sp>
      <p:pic>
        <p:nvPicPr>
          <p:cNvPr id="8" name="Imagem 7" descr="Uma imagem contendo placar&#10;&#10;Descrição gerada automaticamente">
            <a:extLst>
              <a:ext uri="{FF2B5EF4-FFF2-40B4-BE49-F238E27FC236}">
                <a16:creationId xmlns:a16="http://schemas.microsoft.com/office/drawing/2014/main" id="{E1094902-30B9-40E3-A54D-9B17F7B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164288" y="1251034"/>
            <a:ext cx="1960375" cy="213291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487C22D-4298-4CA5-B337-680EF6BFF733}"/>
              </a:ext>
            </a:extLst>
          </p:cNvPr>
          <p:cNvSpPr/>
          <p:nvPr/>
        </p:nvSpPr>
        <p:spPr>
          <a:xfrm>
            <a:off x="179511" y="4149080"/>
            <a:ext cx="89451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Não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existe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previsão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do </a:t>
            </a:r>
            <a:r>
              <a:rPr lang="en-US" sz="3000" dirty="0" err="1">
                <a:solidFill>
                  <a:srgbClr val="000000"/>
                </a:solidFill>
              </a:rPr>
              <a:t>locatário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ficar</a:t>
            </a:r>
            <a:r>
              <a:rPr lang="en-US" sz="3000" dirty="0">
                <a:solidFill>
                  <a:srgbClr val="000000"/>
                </a:solidFill>
              </a:rPr>
              <a:t> por prazo </a:t>
            </a:r>
            <a:r>
              <a:rPr lang="en-US" sz="3000" dirty="0" err="1">
                <a:solidFill>
                  <a:srgbClr val="000000"/>
                </a:solidFill>
              </a:rPr>
              <a:t>indefinido</a:t>
            </a:r>
            <a:r>
              <a:rPr lang="en-US" sz="3000" dirty="0">
                <a:solidFill>
                  <a:srgbClr val="000000"/>
                </a:solidFill>
              </a:rPr>
              <a:t> no imóvel, </a:t>
            </a:r>
            <a:r>
              <a:rPr lang="en-US" sz="3000" dirty="0" err="1">
                <a:solidFill>
                  <a:srgbClr val="000000"/>
                </a:solidFill>
              </a:rPr>
              <a:t>embora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haja</a:t>
            </a:r>
            <a:r>
              <a:rPr lang="en-US" sz="3000" dirty="0">
                <a:solidFill>
                  <a:srgbClr val="000000"/>
                </a:solidFill>
              </a:rPr>
              <a:t> na legislação algumas </a:t>
            </a:r>
            <a:r>
              <a:rPr lang="en-US" sz="3000" dirty="0" err="1">
                <a:solidFill>
                  <a:srgbClr val="000000"/>
                </a:solidFill>
              </a:rPr>
              <a:t>exceções</a:t>
            </a:r>
            <a:r>
              <a:rPr lang="en-US" sz="3000" dirty="0">
                <a:solidFill>
                  <a:srgbClr val="000000"/>
                </a:solidFill>
              </a:rPr>
              <a:t> que </a:t>
            </a:r>
            <a:r>
              <a:rPr lang="en-US" sz="3000" dirty="0" err="1">
                <a:solidFill>
                  <a:srgbClr val="000000"/>
                </a:solidFill>
              </a:rPr>
              <a:t>possibilitam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renovação</a:t>
            </a:r>
            <a:r>
              <a:rPr lang="en-US" sz="3000" dirty="0">
                <a:solidFill>
                  <a:srgbClr val="000000"/>
                </a:solidFill>
              </a:rPr>
              <a:t> da locação não residencial e, em </a:t>
            </a:r>
            <a:r>
              <a:rPr lang="en-US" sz="3000" dirty="0" err="1">
                <a:solidFill>
                  <a:srgbClr val="000000"/>
                </a:solidFill>
              </a:rPr>
              <a:t>determinados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casos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dificultem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retomada</a:t>
            </a:r>
            <a:r>
              <a:rPr lang="en-US" sz="3000" dirty="0">
                <a:solidFill>
                  <a:srgbClr val="000000"/>
                </a:solidFill>
              </a:rPr>
              <a:t> do locador.</a:t>
            </a:r>
          </a:p>
        </p:txBody>
      </p:sp>
    </p:spTree>
    <p:extLst>
      <p:ext uri="{BB962C8B-B14F-4D97-AF65-F5344CB8AC3E}">
        <p14:creationId xmlns:p14="http://schemas.microsoft.com/office/powerpoint/2010/main" val="256031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CE15CB6-4AAB-4CB1-B1DF-3AC674A73F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95DF161-4ADB-476B-87E3-7B5D5B554A5D}"/>
              </a:ext>
            </a:extLst>
          </p:cNvPr>
          <p:cNvSpPr/>
          <p:nvPr/>
        </p:nvSpPr>
        <p:spPr>
          <a:xfrm>
            <a:off x="2267744" y="141482"/>
            <a:ext cx="6851878" cy="2201730"/>
          </a:xfrm>
          <a:prstGeom prst="rect">
            <a:avLst/>
          </a:prstGeom>
          <a:solidFill>
            <a:srgbClr val="4F81BD">
              <a:alpha val="50980"/>
            </a:srgb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EA7A8E7-F11E-4EBD-8898-742F3B1D3F78}"/>
              </a:ext>
            </a:extLst>
          </p:cNvPr>
          <p:cNvSpPr/>
          <p:nvPr/>
        </p:nvSpPr>
        <p:spPr>
          <a:xfrm>
            <a:off x="2555776" y="304768"/>
            <a:ext cx="6600413" cy="203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GB" sz="5400" b="1" dirty="0">
                <a:solidFill>
                  <a:schemeClr val="bg1">
                    <a:lumMod val="95000"/>
                  </a:schemeClr>
                </a:solidFill>
              </a:rPr>
              <a:t>DERRUBANDO MITOS NA LOCAÇÃO DE IMÓVEIS</a:t>
            </a:r>
            <a:endParaRPr lang="pt-BR" sz="5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2483613-8233-4027-91CB-6F7D6698A8F7}"/>
              </a:ext>
            </a:extLst>
          </p:cNvPr>
          <p:cNvSpPr txBox="1"/>
          <p:nvPr/>
        </p:nvSpPr>
        <p:spPr>
          <a:xfrm>
            <a:off x="3742906" y="6186469"/>
            <a:ext cx="5218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a typeface="ＭＳ Ｐゴシック" pitchFamily="34" charset="-128"/>
              </a:rPr>
              <a:t>Professor: Marcelo Ribeiro </a:t>
            </a:r>
            <a:r>
              <a:rPr lang="pt-BR" sz="2800" b="1" dirty="0" err="1">
                <a:solidFill>
                  <a:schemeClr val="bg1"/>
                </a:solidFill>
                <a:ea typeface="ＭＳ Ｐゴシック" pitchFamily="34" charset="-128"/>
              </a:rPr>
              <a:t>Losso</a:t>
            </a:r>
            <a:endParaRPr lang="pt-BR" sz="28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14" name="Imagem 13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61C3C5D-8D95-4C2D-A2EE-F13FC6033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" y="4725144"/>
            <a:ext cx="3461782" cy="244732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3999" cy="10905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9</a:t>
            </a:r>
            <a:r>
              <a:rPr lang="en-US" sz="2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- O dono paga o IPTU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104383-DE77-4215-A3BA-6289AC482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10" y="-19177"/>
            <a:ext cx="9154210" cy="307813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3075807-6130-4F71-A339-49722CE09681}"/>
              </a:ext>
            </a:extLst>
          </p:cNvPr>
          <p:cNvSpPr/>
          <p:nvPr/>
        </p:nvSpPr>
        <p:spPr>
          <a:xfrm>
            <a:off x="19135" y="1196752"/>
            <a:ext cx="8659344" cy="1706058"/>
          </a:xfrm>
          <a:prstGeom prst="rect">
            <a:avLst/>
          </a:prstGeom>
          <a:solidFill>
            <a:schemeClr val="accent1">
              <a:lumMod val="75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pt-BR" dirty="0"/>
          </a:p>
        </p:txBody>
      </p:sp>
      <p:pic>
        <p:nvPicPr>
          <p:cNvPr id="7" name="Imagem 6" descr="Uma imagem contendo placar&#10;&#10;Descrição gerada automaticamente">
            <a:extLst>
              <a:ext uri="{FF2B5EF4-FFF2-40B4-BE49-F238E27FC236}">
                <a16:creationId xmlns:a16="http://schemas.microsoft.com/office/drawing/2014/main" id="{89F3B37E-D001-438C-A768-B958DD828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53136"/>
            <a:ext cx="1440000" cy="15667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676E68D-3E10-4D20-B6D8-844B5DFA4840}"/>
              </a:ext>
            </a:extLst>
          </p:cNvPr>
          <p:cNvSpPr/>
          <p:nvPr/>
        </p:nvSpPr>
        <p:spPr>
          <a:xfrm>
            <a:off x="128679" y="1326506"/>
            <a:ext cx="83491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1F3F2"/>
                </a:solidFill>
              </a:rPr>
              <a:t>O IPTU deve ser pago pelo dono do imóvel.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DF238AE-EC1D-4EA2-87D9-409C3B36F1C4}"/>
              </a:ext>
            </a:extLst>
          </p:cNvPr>
          <p:cNvSpPr/>
          <p:nvPr/>
        </p:nvSpPr>
        <p:spPr>
          <a:xfrm>
            <a:off x="52062" y="3215599"/>
            <a:ext cx="915421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Art. 22,  VII, da Lei do </a:t>
            </a:r>
            <a:r>
              <a:rPr lang="en-US" sz="2500" dirty="0" err="1">
                <a:solidFill>
                  <a:srgbClr val="000000"/>
                </a:solidFill>
              </a:rPr>
              <a:t>Inquilinato</a:t>
            </a:r>
            <a:r>
              <a:rPr lang="en-US" sz="2500" dirty="0">
                <a:solidFill>
                  <a:srgbClr val="000000"/>
                </a:solidFill>
              </a:rPr>
              <a:t>.</a:t>
            </a:r>
          </a:p>
          <a:p>
            <a:pPr marL="2286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rgbClr val="000000"/>
                </a:solidFill>
              </a:rPr>
              <a:t>Possibilidade</a:t>
            </a:r>
            <a:r>
              <a:rPr lang="en-US" sz="2500" dirty="0">
                <a:solidFill>
                  <a:srgbClr val="000000"/>
                </a:solidFill>
              </a:rPr>
              <a:t> de </a:t>
            </a:r>
            <a:r>
              <a:rPr lang="en-US" sz="2500" dirty="0" err="1">
                <a:solidFill>
                  <a:srgbClr val="000000"/>
                </a:solidFill>
              </a:rPr>
              <a:t>dispor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expressamente</a:t>
            </a:r>
            <a:r>
              <a:rPr lang="en-US" sz="2500" dirty="0">
                <a:solidFill>
                  <a:srgbClr val="000000"/>
                </a:solidFill>
              </a:rPr>
              <a:t> em </a:t>
            </a:r>
            <a:r>
              <a:rPr lang="en-US" sz="2500" dirty="0" err="1">
                <a:solidFill>
                  <a:srgbClr val="000000"/>
                </a:solidFill>
              </a:rPr>
              <a:t>contrário</a:t>
            </a:r>
            <a:r>
              <a:rPr lang="en-US" sz="2500" dirty="0">
                <a:solidFill>
                  <a:srgbClr val="000000"/>
                </a:solidFill>
              </a:rPr>
              <a:t>   no contrato.</a:t>
            </a:r>
          </a:p>
          <a:p>
            <a:pPr marL="2286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rgbClr val="000000"/>
                </a:solidFill>
              </a:rPr>
              <a:t>Cuidar</a:t>
            </a:r>
            <a:r>
              <a:rPr lang="en-US" sz="2500" dirty="0">
                <a:solidFill>
                  <a:srgbClr val="000000"/>
                </a:solidFill>
              </a:rPr>
              <a:t> com </a:t>
            </a:r>
            <a:r>
              <a:rPr lang="en-US" sz="2500" dirty="0" err="1">
                <a:solidFill>
                  <a:srgbClr val="000000"/>
                </a:solidFill>
              </a:rPr>
              <a:t>praxe</a:t>
            </a:r>
            <a:r>
              <a:rPr lang="en-US" sz="2500" dirty="0">
                <a:solidFill>
                  <a:srgbClr val="000000"/>
                </a:solidFill>
              </a:rPr>
              <a:t> X </a:t>
            </a:r>
            <a:r>
              <a:rPr lang="en-US" sz="2500" dirty="0" err="1">
                <a:solidFill>
                  <a:srgbClr val="000000"/>
                </a:solidFill>
              </a:rPr>
              <a:t>previsão</a:t>
            </a:r>
            <a:r>
              <a:rPr lang="en-US" sz="2500" dirty="0">
                <a:solidFill>
                  <a:srgbClr val="000000"/>
                </a:solidFill>
              </a:rPr>
              <a:t> legal.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12004CC-544D-4DE2-AA54-0EC1BB27C655}"/>
              </a:ext>
            </a:extLst>
          </p:cNvPr>
          <p:cNvSpPr/>
          <p:nvPr/>
        </p:nvSpPr>
        <p:spPr>
          <a:xfrm>
            <a:off x="128679" y="4868348"/>
            <a:ext cx="76362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0000"/>
                </a:solidFill>
                <a:highlight>
                  <a:srgbClr val="F1F3F2"/>
                </a:highlight>
              </a:rPr>
              <a:t>O locador é </a:t>
            </a:r>
            <a:r>
              <a:rPr lang="en-US" sz="28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legalmente</a:t>
            </a:r>
            <a:r>
              <a:rPr lang="en-US" sz="28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responsável</a:t>
            </a:r>
            <a:r>
              <a:rPr lang="en-US" sz="28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pelo pagamento do IPTU. </a:t>
            </a:r>
            <a:r>
              <a:rPr lang="en-US" sz="2800" dirty="0" err="1">
                <a:solidFill>
                  <a:srgbClr val="000000"/>
                </a:solidFill>
              </a:rPr>
              <a:t>Contudo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b="1" dirty="0">
                <a:solidFill>
                  <a:srgbClr val="000000"/>
                </a:solidFill>
                <a:highlight>
                  <a:srgbClr val="F1F3F2"/>
                </a:highlight>
              </a:rPr>
              <a:t>se for </a:t>
            </a:r>
            <a:r>
              <a:rPr lang="en-US" sz="28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previsto</a:t>
            </a:r>
            <a:r>
              <a:rPr lang="en-US" sz="2800" b="1" dirty="0">
                <a:solidFill>
                  <a:srgbClr val="000000"/>
                </a:solidFill>
                <a:highlight>
                  <a:srgbClr val="F1F3F2"/>
                </a:highlight>
              </a:rPr>
              <a:t> no contrato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será</a:t>
            </a:r>
            <a:r>
              <a:rPr lang="en-US" sz="2800" dirty="0">
                <a:solidFill>
                  <a:srgbClr val="000000"/>
                </a:solidFill>
              </a:rPr>
              <a:t> de </a:t>
            </a:r>
            <a:r>
              <a:rPr lang="en-US" sz="2800" dirty="0" err="1">
                <a:solidFill>
                  <a:srgbClr val="000000"/>
                </a:solidFill>
              </a:rPr>
              <a:t>responsabilidade</a:t>
            </a:r>
            <a:r>
              <a:rPr lang="en-US" sz="2800" dirty="0">
                <a:solidFill>
                  <a:srgbClr val="000000"/>
                </a:solidFill>
              </a:rPr>
              <a:t> do inquilino.</a:t>
            </a:r>
          </a:p>
        </p:txBody>
      </p:sp>
      <p:pic>
        <p:nvPicPr>
          <p:cNvPr id="14" name="Imagem 13" descr="Fundo preto com letras brancas&#10;&#10;Descrição gerada automaticamente">
            <a:extLst>
              <a:ext uri="{FF2B5EF4-FFF2-40B4-BE49-F238E27FC236}">
                <a16:creationId xmlns:a16="http://schemas.microsoft.com/office/drawing/2014/main" id="{6B1C64C7-018F-4625-8E5E-A603895DB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0" y="4113136"/>
            <a:ext cx="9144000" cy="10800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449A26CA-4144-45FB-B33E-300DEB08432F}"/>
              </a:ext>
            </a:extLst>
          </p:cNvPr>
          <p:cNvSpPr txBox="1">
            <a:spLocks/>
          </p:cNvSpPr>
          <p:nvPr/>
        </p:nvSpPr>
        <p:spPr>
          <a:xfrm>
            <a:off x="7167" y="182527"/>
            <a:ext cx="9144000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9 - </a:t>
            </a:r>
            <a:r>
              <a:rPr lang="en-US" sz="2800" dirty="0">
                <a:solidFill>
                  <a:srgbClr val="F1F3F2"/>
                </a:solidFill>
              </a:rPr>
              <a:t>O IPTU deve ser pago pelo dono do imóvel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8989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CC52612-271D-4786-A0F1-8113BE274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08" b="10784"/>
          <a:stretch/>
        </p:blipFill>
        <p:spPr>
          <a:xfrm>
            <a:off x="-1420" y="0"/>
            <a:ext cx="9112086" cy="43504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10 - IGP-M é o índice de reajuste de aluguel de imóveis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7F82BCD-DCCC-4667-8B15-BE49F80AB067}"/>
              </a:ext>
            </a:extLst>
          </p:cNvPr>
          <p:cNvSpPr/>
          <p:nvPr/>
        </p:nvSpPr>
        <p:spPr>
          <a:xfrm>
            <a:off x="1907704" y="4509120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000000"/>
                </a:solidFill>
              </a:rPr>
              <a:t>O IGP-M é o índice que reajusta os aluguéis de imóveis?</a:t>
            </a:r>
          </a:p>
        </p:txBody>
      </p:sp>
    </p:spTree>
    <p:extLst>
      <p:ext uri="{BB962C8B-B14F-4D97-AF65-F5344CB8AC3E}">
        <p14:creationId xmlns:p14="http://schemas.microsoft.com/office/powerpoint/2010/main" val="3608317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8568" y="863134"/>
            <a:ext cx="9073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Notícia!</a:t>
            </a: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4822D151-F311-45AE-B166-78C6D2990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0" t="7759" r="8263" b="16605"/>
          <a:stretch/>
        </p:blipFill>
        <p:spPr>
          <a:xfrm>
            <a:off x="935596" y="1716003"/>
            <a:ext cx="7272808" cy="388843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0ECECA9-CD4D-425C-A4B4-35A68C992257}"/>
              </a:ext>
            </a:extLst>
          </p:cNvPr>
          <p:cNvSpPr txBox="1">
            <a:spLocks/>
          </p:cNvSpPr>
          <p:nvPr/>
        </p:nvSpPr>
        <p:spPr>
          <a:xfrm>
            <a:off x="0" y="221255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>
                <a:solidFill>
                  <a:schemeClr val="bg1"/>
                </a:solidFill>
              </a:rPr>
              <a:t>10 - IGP-M é o índice de reajuste de aluguel de imóveis</a:t>
            </a:r>
          </a:p>
        </p:txBody>
      </p:sp>
    </p:spTree>
    <p:extLst>
      <p:ext uri="{BB962C8B-B14F-4D97-AF65-F5344CB8AC3E}">
        <p14:creationId xmlns:p14="http://schemas.microsoft.com/office/powerpoint/2010/main" val="1770642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48" y="803243"/>
            <a:ext cx="9144000" cy="490066"/>
          </a:xfrm>
          <a:prstGeom prst="rect">
            <a:avLst/>
          </a:prstGeom>
        </p:spPr>
        <p:txBody>
          <a:bodyPr/>
          <a:lstStyle/>
          <a:p>
            <a:r>
              <a:rPr lang="pt-BR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Alerta da redação!</a:t>
            </a:r>
            <a:br>
              <a:rPr lang="pt-BR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endParaRPr lang="pt-BR" sz="30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9718E7F4-442C-4D6A-B90C-115AE937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64" y="1564338"/>
            <a:ext cx="4248472" cy="44904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FCB1BD7-9366-4E0E-AD5D-79F89E32609F}"/>
              </a:ext>
            </a:extLst>
          </p:cNvPr>
          <p:cNvSpPr txBox="1">
            <a:spLocks/>
          </p:cNvSpPr>
          <p:nvPr/>
        </p:nvSpPr>
        <p:spPr>
          <a:xfrm>
            <a:off x="0" y="175285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>
                <a:solidFill>
                  <a:schemeClr val="bg1"/>
                </a:solidFill>
              </a:rPr>
              <a:t>10 - IGP-M é o índice de reajuste de aluguel de imóveis</a:t>
            </a:r>
          </a:p>
        </p:txBody>
      </p:sp>
    </p:spTree>
    <p:extLst>
      <p:ext uri="{BB962C8B-B14F-4D97-AF65-F5344CB8AC3E}">
        <p14:creationId xmlns:p14="http://schemas.microsoft.com/office/powerpoint/2010/main" val="761928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0CFD6E1-FE72-4107-91D5-03E5057C5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61" y="0"/>
            <a:ext cx="9144000" cy="29591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4543CD-1903-4649-8A86-D0817C4DAA8B}"/>
              </a:ext>
            </a:extLst>
          </p:cNvPr>
          <p:cNvSpPr txBox="1">
            <a:spLocks/>
          </p:cNvSpPr>
          <p:nvPr/>
        </p:nvSpPr>
        <p:spPr>
          <a:xfrm>
            <a:off x="-18292" y="257988"/>
            <a:ext cx="9144000" cy="54168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10 - IGP-M é o índice de reajuste de aluguel de imóveis</a:t>
            </a:r>
          </a:p>
        </p:txBody>
      </p:sp>
      <p:pic>
        <p:nvPicPr>
          <p:cNvPr id="3" name="Imagem 2" descr="Uma imagem contendo placar&#10;&#10;Descrição gerada automaticamente">
            <a:extLst>
              <a:ext uri="{FF2B5EF4-FFF2-40B4-BE49-F238E27FC236}">
                <a16:creationId xmlns:a16="http://schemas.microsoft.com/office/drawing/2014/main" id="{7240195A-1346-4713-9005-519392786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891674"/>
            <a:ext cx="1440000" cy="156673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D507915-844E-4CB3-9F2C-EA35F28CDE69}"/>
              </a:ext>
            </a:extLst>
          </p:cNvPr>
          <p:cNvSpPr/>
          <p:nvPr/>
        </p:nvSpPr>
        <p:spPr>
          <a:xfrm>
            <a:off x="-27722" y="962807"/>
            <a:ext cx="7731722" cy="1706058"/>
          </a:xfrm>
          <a:prstGeom prst="rect">
            <a:avLst/>
          </a:prstGeom>
          <a:solidFill>
            <a:schemeClr val="accent1">
              <a:lumMod val="75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E083C12-C26A-4B12-BABD-9894A1BB7A9E}"/>
              </a:ext>
            </a:extLst>
          </p:cNvPr>
          <p:cNvSpPr/>
          <p:nvPr/>
        </p:nvSpPr>
        <p:spPr>
          <a:xfrm>
            <a:off x="30359" y="1134704"/>
            <a:ext cx="77317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1F3F2"/>
                </a:solidFill>
              </a:rPr>
              <a:t>O IGP-M é o índice que reajusta os aluguéis de imóveis.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2D8C0A0-79CA-44C4-9375-AE8EE681DAE8}"/>
              </a:ext>
            </a:extLst>
          </p:cNvPr>
          <p:cNvSpPr/>
          <p:nvPr/>
        </p:nvSpPr>
        <p:spPr>
          <a:xfrm>
            <a:off x="55070" y="3122299"/>
            <a:ext cx="9006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Art. 18 da Lei do </a:t>
            </a:r>
            <a:r>
              <a:rPr lang="en-US" sz="3000" dirty="0" err="1">
                <a:solidFill>
                  <a:srgbClr val="000000"/>
                </a:solidFill>
              </a:rPr>
              <a:t>Inquilinato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</a:rPr>
              <a:t>Possibilidade</a:t>
            </a:r>
            <a:r>
              <a:rPr lang="en-US" sz="3000" dirty="0">
                <a:solidFill>
                  <a:srgbClr val="000000"/>
                </a:solidFill>
              </a:rPr>
              <a:t> das </a:t>
            </a:r>
            <a:r>
              <a:rPr lang="en-US" sz="3000" dirty="0" err="1">
                <a:solidFill>
                  <a:srgbClr val="000000"/>
                </a:solidFill>
              </a:rPr>
              <a:t>partes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inserirem</a:t>
            </a:r>
            <a:r>
              <a:rPr lang="en-US" sz="3000" dirty="0">
                <a:solidFill>
                  <a:srgbClr val="000000"/>
                </a:solidFill>
              </a:rPr>
              <a:t> ou </a:t>
            </a:r>
            <a:r>
              <a:rPr lang="en-US" sz="3000" dirty="0" err="1">
                <a:solidFill>
                  <a:srgbClr val="000000"/>
                </a:solidFill>
              </a:rPr>
              <a:t>modificarem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cláusula</a:t>
            </a:r>
            <a:r>
              <a:rPr lang="en-US" sz="3000" dirty="0">
                <a:solidFill>
                  <a:srgbClr val="000000"/>
                </a:solidFill>
              </a:rPr>
              <a:t> de reajuste.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Não </a:t>
            </a:r>
            <a:r>
              <a:rPr lang="en-US" sz="3000" dirty="0" err="1">
                <a:solidFill>
                  <a:srgbClr val="000000"/>
                </a:solidFill>
              </a:rPr>
              <a:t>estabelece</a:t>
            </a:r>
            <a:r>
              <a:rPr lang="en-US" sz="3000" dirty="0">
                <a:solidFill>
                  <a:srgbClr val="000000"/>
                </a:solidFill>
              </a:rPr>
              <a:t> qual índice.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9A191E8-710E-4BDE-A90E-0CF23822C167}"/>
              </a:ext>
            </a:extLst>
          </p:cNvPr>
          <p:cNvSpPr/>
          <p:nvPr/>
        </p:nvSpPr>
        <p:spPr>
          <a:xfrm>
            <a:off x="158835" y="5296544"/>
            <a:ext cx="73575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Vale o índice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eleito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em contrato </a:t>
            </a:r>
            <a:r>
              <a:rPr lang="en-US" sz="3000" dirty="0">
                <a:solidFill>
                  <a:srgbClr val="000000"/>
                </a:solidFill>
              </a:rPr>
              <a:t>entre as </a:t>
            </a:r>
            <a:r>
              <a:rPr lang="en-US" sz="3000" dirty="0" err="1">
                <a:solidFill>
                  <a:srgbClr val="000000"/>
                </a:solidFill>
              </a:rPr>
              <a:t>partes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dirty="0" err="1">
                <a:solidFill>
                  <a:srgbClr val="000000"/>
                </a:solidFill>
              </a:rPr>
              <a:t>dentre</a:t>
            </a:r>
            <a:r>
              <a:rPr lang="en-US" sz="3000" dirty="0">
                <a:solidFill>
                  <a:srgbClr val="000000"/>
                </a:solidFill>
              </a:rPr>
              <a:t> os </a:t>
            </a:r>
            <a:r>
              <a:rPr lang="en-US" sz="3000" dirty="0" err="1">
                <a:solidFill>
                  <a:srgbClr val="000000"/>
                </a:solidFill>
              </a:rPr>
              <a:t>quais</a:t>
            </a:r>
            <a:r>
              <a:rPr lang="en-US" sz="3000" dirty="0">
                <a:solidFill>
                  <a:srgbClr val="000000"/>
                </a:solidFill>
              </a:rPr>
              <a:t> pode ser o IGP-M.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id="{C64F062E-5A38-47EF-858A-C5A108DF0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4510439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DBEE4-07F5-4F44-8977-6E51E18BF6B3}"/>
              </a:ext>
            </a:extLst>
          </p:cNvPr>
          <p:cNvSpPr txBox="1">
            <a:spLocks/>
          </p:cNvSpPr>
          <p:nvPr/>
        </p:nvSpPr>
        <p:spPr>
          <a:xfrm>
            <a:off x="0" y="198503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>
                <a:solidFill>
                  <a:schemeClr val="bg1"/>
                </a:solidFill>
              </a:rPr>
              <a:t>11 - Reajuste de aluguel só a cada 12 meses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3" name="Imagem 2" descr="Uma imagem contendo placar&#10;&#10;Descrição gerada automaticamente">
            <a:extLst>
              <a:ext uri="{FF2B5EF4-FFF2-40B4-BE49-F238E27FC236}">
                <a16:creationId xmlns:a16="http://schemas.microsoft.com/office/drawing/2014/main" id="{A159EAD4-0109-42AF-96C3-95C29B765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53136"/>
            <a:ext cx="1440000" cy="156673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3888B61-A4AB-47C0-BA7F-E845E80C954B}"/>
              </a:ext>
            </a:extLst>
          </p:cNvPr>
          <p:cNvSpPr/>
          <p:nvPr/>
        </p:nvSpPr>
        <p:spPr>
          <a:xfrm>
            <a:off x="105360" y="1069136"/>
            <a:ext cx="8896695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/>
              <a:t>O reajuste dos aluguéis de imóveis só pode </a:t>
            </a:r>
            <a:r>
              <a:rPr lang="en-US" sz="3200" b="1" dirty="0" err="1"/>
              <a:t>ocorrer</a:t>
            </a:r>
            <a:r>
              <a:rPr lang="en-US" sz="3200" b="1" dirty="0"/>
              <a:t> a </a:t>
            </a:r>
            <a:r>
              <a:rPr lang="en-US" sz="3200" b="1" dirty="0" err="1"/>
              <a:t>cada</a:t>
            </a:r>
            <a:r>
              <a:rPr lang="en-US" sz="3200" b="1" dirty="0"/>
              <a:t> 12 meses.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3895B1-A696-4F17-BB02-5C101E02B323}"/>
              </a:ext>
            </a:extLst>
          </p:cNvPr>
          <p:cNvSpPr/>
          <p:nvPr/>
        </p:nvSpPr>
        <p:spPr>
          <a:xfrm>
            <a:off x="139800" y="2128767"/>
            <a:ext cx="83474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Lei do </a:t>
            </a:r>
            <a:r>
              <a:rPr lang="en-US" sz="3000" dirty="0" err="1">
                <a:solidFill>
                  <a:srgbClr val="000000"/>
                </a:solidFill>
              </a:rPr>
              <a:t>Inquilinato</a:t>
            </a:r>
            <a:r>
              <a:rPr lang="en-US" sz="3000" dirty="0">
                <a:solidFill>
                  <a:srgbClr val="000000"/>
                </a:solidFill>
              </a:rPr>
              <a:t> não </a:t>
            </a:r>
            <a:r>
              <a:rPr lang="en-US" sz="3000" dirty="0" err="1">
                <a:solidFill>
                  <a:srgbClr val="000000"/>
                </a:solidFill>
              </a:rPr>
              <a:t>traz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previsão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  <a:p>
            <a:pPr marL="571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Lei n. 9.069/95 </a:t>
            </a:r>
            <a:r>
              <a:rPr lang="en-US" sz="3000" dirty="0" err="1">
                <a:solidFill>
                  <a:srgbClr val="000000"/>
                </a:solidFill>
              </a:rPr>
              <a:t>prevê</a:t>
            </a:r>
            <a:r>
              <a:rPr lang="en-US" sz="3000" dirty="0">
                <a:solidFill>
                  <a:srgbClr val="000000"/>
                </a:solidFill>
              </a:rPr>
              <a:t> que os </a:t>
            </a:r>
            <a:r>
              <a:rPr lang="en-US" sz="3000" dirty="0" err="1">
                <a:solidFill>
                  <a:srgbClr val="000000"/>
                </a:solidFill>
              </a:rPr>
              <a:t>reajustes</a:t>
            </a:r>
            <a:r>
              <a:rPr lang="en-US" sz="3000" dirty="0">
                <a:solidFill>
                  <a:srgbClr val="000000"/>
                </a:solidFill>
              </a:rPr>
              <a:t> dos contratos, inclusive dos aluguéis, só </a:t>
            </a:r>
            <a:r>
              <a:rPr lang="en-US" sz="3000" dirty="0" err="1">
                <a:solidFill>
                  <a:srgbClr val="000000"/>
                </a:solidFill>
              </a:rPr>
              <a:t>podem</a:t>
            </a:r>
            <a:r>
              <a:rPr lang="en-US" sz="3000" dirty="0">
                <a:solidFill>
                  <a:srgbClr val="000000"/>
                </a:solidFill>
              </a:rPr>
              <a:t> ser realizados </a:t>
            </a:r>
            <a:r>
              <a:rPr lang="en-US" sz="3000" dirty="0" err="1">
                <a:solidFill>
                  <a:srgbClr val="000000"/>
                </a:solidFill>
              </a:rPr>
              <a:t>anualmente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7019FA8-724D-4E2F-A058-4F668248941E}"/>
              </a:ext>
            </a:extLst>
          </p:cNvPr>
          <p:cNvSpPr/>
          <p:nvPr/>
        </p:nvSpPr>
        <p:spPr>
          <a:xfrm>
            <a:off x="296550" y="4881046"/>
            <a:ext cx="742164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000000"/>
                </a:solidFill>
              </a:rPr>
              <a:t>Pela legislação </a:t>
            </a:r>
            <a:r>
              <a:rPr lang="en-US" sz="3000" dirty="0" err="1">
                <a:solidFill>
                  <a:srgbClr val="000000"/>
                </a:solidFill>
              </a:rPr>
              <a:t>atual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menor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periodicidade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permitida</a:t>
            </a:r>
            <a:r>
              <a:rPr lang="en-US" sz="3000" dirty="0">
                <a:solidFill>
                  <a:srgbClr val="000000"/>
                </a:solidFill>
              </a:rPr>
              <a:t> para </a:t>
            </a:r>
            <a:r>
              <a:rPr lang="en-US" sz="3000" dirty="0" err="1">
                <a:solidFill>
                  <a:srgbClr val="000000"/>
                </a:solidFill>
              </a:rPr>
              <a:t>reajustar</a:t>
            </a:r>
            <a:r>
              <a:rPr lang="en-US" sz="3000" dirty="0">
                <a:solidFill>
                  <a:srgbClr val="000000"/>
                </a:solidFill>
              </a:rPr>
              <a:t> os contratos é de 12 meses.</a:t>
            </a:r>
          </a:p>
        </p:txBody>
      </p:sp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C11A55B6-DB5F-47F7-9AC5-0A70BDE8D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3702053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65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BFCE11-28F7-45F7-9ECB-1557CB303D5B}"/>
              </a:ext>
            </a:extLst>
          </p:cNvPr>
          <p:cNvSpPr txBox="1">
            <a:spLocks/>
          </p:cNvSpPr>
          <p:nvPr/>
        </p:nvSpPr>
        <p:spPr>
          <a:xfrm>
            <a:off x="0" y="145271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>
                <a:solidFill>
                  <a:schemeClr val="bg1"/>
                </a:solidFill>
              </a:rPr>
              <a:t>12 - Venda do imóvel locado, só com autorização do inquilino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3" name="Imagem 2" descr="Uma imagem contendo placar&#10;&#10;Descrição gerada automaticamente">
            <a:extLst>
              <a:ext uri="{FF2B5EF4-FFF2-40B4-BE49-F238E27FC236}">
                <a16:creationId xmlns:a16="http://schemas.microsoft.com/office/drawing/2014/main" id="{D09FF527-E6FD-44F9-AD8B-E3171A97D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822463" y="4976140"/>
            <a:ext cx="1309091" cy="142430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F213A66-9DE6-4C36-A001-99237BD4E9DB}"/>
              </a:ext>
            </a:extLst>
          </p:cNvPr>
          <p:cNvSpPr/>
          <p:nvPr/>
        </p:nvSpPr>
        <p:spPr>
          <a:xfrm>
            <a:off x="279603" y="709478"/>
            <a:ext cx="8531042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/>
              <a:t>O locador </a:t>
            </a:r>
            <a:r>
              <a:rPr lang="en-US" sz="3200" b="1" dirty="0" err="1"/>
              <a:t>somente</a:t>
            </a:r>
            <a:r>
              <a:rPr lang="en-US" sz="3200" b="1" dirty="0"/>
              <a:t> </a:t>
            </a:r>
            <a:r>
              <a:rPr lang="en-US" sz="3200" b="1" dirty="0" err="1"/>
              <a:t>poderá</a:t>
            </a:r>
            <a:r>
              <a:rPr lang="en-US" sz="3200" b="1" dirty="0"/>
              <a:t> vender o imóvel se </a:t>
            </a:r>
            <a:r>
              <a:rPr lang="en-US" sz="3200" b="1" dirty="0" err="1"/>
              <a:t>tiver</a:t>
            </a:r>
            <a:r>
              <a:rPr lang="en-US" sz="3200" b="1" dirty="0"/>
              <a:t> autorização do inquilino.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60F2B96-14E5-417C-9DD7-16818B3D0514}"/>
              </a:ext>
            </a:extLst>
          </p:cNvPr>
          <p:cNvSpPr/>
          <p:nvPr/>
        </p:nvSpPr>
        <p:spPr>
          <a:xfrm>
            <a:off x="279603" y="1721831"/>
            <a:ext cx="886439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O </a:t>
            </a:r>
            <a:r>
              <a:rPr lang="en-US" sz="3000" dirty="0" err="1">
                <a:solidFill>
                  <a:srgbClr val="000000"/>
                </a:solidFill>
              </a:rPr>
              <a:t>proprietário</a:t>
            </a:r>
            <a:r>
              <a:rPr lang="en-US" sz="3000" dirty="0">
                <a:solidFill>
                  <a:srgbClr val="000000"/>
                </a:solidFill>
              </a:rPr>
              <a:t> do </a:t>
            </a:r>
            <a:r>
              <a:rPr lang="en-US" sz="3000" dirty="0" err="1">
                <a:solidFill>
                  <a:srgbClr val="000000"/>
                </a:solidFill>
              </a:rPr>
              <a:t>bem</a:t>
            </a:r>
            <a:r>
              <a:rPr lang="en-US" sz="3000" dirty="0">
                <a:solidFill>
                  <a:srgbClr val="000000"/>
                </a:solidFill>
              </a:rPr>
              <a:t> tem o </a:t>
            </a:r>
            <a:r>
              <a:rPr lang="en-US" sz="3000" dirty="0" err="1">
                <a:solidFill>
                  <a:srgbClr val="000000"/>
                </a:solidFill>
              </a:rPr>
              <a:t>direito</a:t>
            </a:r>
            <a:r>
              <a:rPr lang="en-US" sz="3000" dirty="0">
                <a:solidFill>
                  <a:srgbClr val="000000"/>
                </a:solidFill>
              </a:rPr>
              <a:t> de </a:t>
            </a:r>
            <a:r>
              <a:rPr lang="en-US" sz="3000" dirty="0" err="1">
                <a:solidFill>
                  <a:srgbClr val="000000"/>
                </a:solidFill>
              </a:rPr>
              <a:t>dispor</a:t>
            </a:r>
            <a:r>
              <a:rPr lang="en-US" sz="3000" dirty="0">
                <a:solidFill>
                  <a:srgbClr val="000000"/>
                </a:solidFill>
              </a:rPr>
              <a:t> do </a:t>
            </a:r>
            <a:r>
              <a:rPr lang="en-US" sz="3000" dirty="0" err="1">
                <a:solidFill>
                  <a:srgbClr val="000000"/>
                </a:solidFill>
              </a:rPr>
              <a:t>mesmo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Art. 27 e </a:t>
            </a:r>
            <a:r>
              <a:rPr lang="en-US" sz="3000" dirty="0" err="1">
                <a:solidFill>
                  <a:srgbClr val="000000"/>
                </a:solidFill>
              </a:rPr>
              <a:t>seguintes</a:t>
            </a:r>
            <a:r>
              <a:rPr lang="en-US" sz="3000" dirty="0">
                <a:solidFill>
                  <a:srgbClr val="000000"/>
                </a:solidFill>
              </a:rPr>
              <a:t> da Lei do </a:t>
            </a:r>
            <a:r>
              <a:rPr lang="en-US" sz="3000" dirty="0" err="1">
                <a:solidFill>
                  <a:srgbClr val="000000"/>
                </a:solidFill>
              </a:rPr>
              <a:t>Inquilinato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trazem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previsão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sobre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preferência</a:t>
            </a:r>
            <a:r>
              <a:rPr lang="en-US" sz="3000" dirty="0">
                <a:solidFill>
                  <a:srgbClr val="000000"/>
                </a:solidFill>
              </a:rPr>
              <a:t> do </a:t>
            </a:r>
            <a:r>
              <a:rPr lang="en-US" sz="3000" dirty="0" err="1">
                <a:solidFill>
                  <a:srgbClr val="000000"/>
                </a:solidFill>
              </a:rPr>
              <a:t>locatário</a:t>
            </a:r>
            <a:r>
              <a:rPr lang="en-US" sz="3000" dirty="0">
                <a:solidFill>
                  <a:srgbClr val="000000"/>
                </a:solidFill>
              </a:rPr>
              <a:t> na </a:t>
            </a:r>
            <a:r>
              <a:rPr lang="en-US" sz="3000" dirty="0" err="1">
                <a:solidFill>
                  <a:srgbClr val="000000"/>
                </a:solidFill>
              </a:rPr>
              <a:t>aquisição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 Em </a:t>
            </a:r>
            <a:r>
              <a:rPr lang="en-US" sz="3000" dirty="0" err="1">
                <a:solidFill>
                  <a:srgbClr val="000000"/>
                </a:solidFill>
              </a:rPr>
              <a:t>momento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algum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condiciona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venda</a:t>
            </a:r>
            <a:r>
              <a:rPr lang="en-US" sz="3000" dirty="0">
                <a:solidFill>
                  <a:srgbClr val="000000"/>
                </a:solidFill>
              </a:rPr>
              <a:t> a autorização do inquilino.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614A6AD-1EC6-4371-9871-0C7CF34FD51A}"/>
              </a:ext>
            </a:extLst>
          </p:cNvPr>
          <p:cNvSpPr/>
          <p:nvPr/>
        </p:nvSpPr>
        <p:spPr>
          <a:xfrm>
            <a:off x="446178" y="5040637"/>
            <a:ext cx="723645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000000"/>
                </a:solidFill>
              </a:rPr>
              <a:t>O locador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poderá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vender</a:t>
            </a:r>
            <a:r>
              <a:rPr lang="en-US" sz="3000" dirty="0">
                <a:solidFill>
                  <a:srgbClr val="000000"/>
                </a:solidFill>
              </a:rPr>
              <a:t> o imóvel sem </a:t>
            </a:r>
            <a:r>
              <a:rPr lang="en-US" sz="3000" dirty="0" err="1">
                <a:solidFill>
                  <a:srgbClr val="000000"/>
                </a:solidFill>
              </a:rPr>
              <a:t>pedir</a:t>
            </a:r>
            <a:r>
              <a:rPr lang="en-US" sz="3000" dirty="0">
                <a:solidFill>
                  <a:srgbClr val="000000"/>
                </a:solidFill>
              </a:rPr>
              <a:t> autorização do inquilino. </a:t>
            </a:r>
            <a:r>
              <a:rPr lang="en-US" sz="3000" dirty="0" err="1">
                <a:solidFill>
                  <a:srgbClr val="000000"/>
                </a:solidFill>
              </a:rPr>
              <a:t>Contudo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dirty="0" err="1">
                <a:solidFill>
                  <a:srgbClr val="000000"/>
                </a:solidFill>
              </a:rPr>
              <a:t>dará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dirty="0" err="1">
                <a:solidFill>
                  <a:srgbClr val="000000"/>
                </a:solidFill>
              </a:rPr>
              <a:t>ele</a:t>
            </a:r>
            <a:r>
              <a:rPr lang="en-US" sz="3000" dirty="0">
                <a:solidFill>
                  <a:srgbClr val="000000"/>
                </a:solidFill>
              </a:rPr>
              <a:t> o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direito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de </a:t>
            </a:r>
            <a:r>
              <a:rPr lang="en-US" sz="30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preferência</a:t>
            </a:r>
            <a:r>
              <a:rPr lang="en-US" sz="3000" b="1" dirty="0">
                <a:solidFill>
                  <a:srgbClr val="000000"/>
                </a:solidFill>
                <a:highlight>
                  <a:srgbClr val="F1F3F2"/>
                </a:highlight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na </a:t>
            </a:r>
            <a:r>
              <a:rPr lang="en-US" sz="3000" dirty="0" err="1">
                <a:solidFill>
                  <a:srgbClr val="000000"/>
                </a:solidFill>
              </a:rPr>
              <a:t>aquisição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BF976E0F-04C2-46B0-9CC8-191630DCB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4271892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72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3385F-63FF-4564-BB8B-4ED8ECC68165}"/>
              </a:ext>
            </a:extLst>
          </p:cNvPr>
          <p:cNvSpPr txBox="1">
            <a:spLocks/>
          </p:cNvSpPr>
          <p:nvPr/>
        </p:nvSpPr>
        <p:spPr>
          <a:xfrm>
            <a:off x="0" y="158442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>
                <a:solidFill>
                  <a:schemeClr val="bg1"/>
                </a:solidFill>
              </a:rPr>
              <a:t>13 - O inquilino pode proibir a entrada do locador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88EE218-F20C-407F-BE5A-519D835E427B}"/>
              </a:ext>
            </a:extLst>
          </p:cNvPr>
          <p:cNvSpPr/>
          <p:nvPr/>
        </p:nvSpPr>
        <p:spPr>
          <a:xfrm>
            <a:off x="304483" y="957388"/>
            <a:ext cx="8703141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/>
              <a:t>Uma </a:t>
            </a:r>
            <a:r>
              <a:rPr lang="en-US" sz="3200" b="1" dirty="0" err="1"/>
              <a:t>vez</a:t>
            </a:r>
            <a:r>
              <a:rPr lang="en-US" sz="3200" b="1" dirty="0"/>
              <a:t> </a:t>
            </a:r>
            <a:r>
              <a:rPr lang="en-US" sz="3200" b="1" dirty="0" err="1"/>
              <a:t>alugado</a:t>
            </a:r>
            <a:r>
              <a:rPr lang="en-US" sz="3200" b="1" dirty="0"/>
              <a:t> o imóvel, após </a:t>
            </a:r>
            <a:r>
              <a:rPr lang="en-US" sz="3200" b="1" dirty="0" err="1"/>
              <a:t>entrar</a:t>
            </a:r>
            <a:r>
              <a:rPr lang="en-US" sz="3200" b="1" dirty="0"/>
              <a:t> na posse do </a:t>
            </a:r>
            <a:r>
              <a:rPr lang="en-US" sz="3200" b="1" dirty="0" err="1"/>
              <a:t>bem</a:t>
            </a:r>
            <a:r>
              <a:rPr lang="en-US" sz="3200" b="1" dirty="0"/>
              <a:t>, o inquilino pode proibir a entrada do locador.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62F30B2-43FE-4DF3-BB26-A6D89556412B}"/>
              </a:ext>
            </a:extLst>
          </p:cNvPr>
          <p:cNvSpPr/>
          <p:nvPr/>
        </p:nvSpPr>
        <p:spPr>
          <a:xfrm>
            <a:off x="304483" y="2252414"/>
            <a:ext cx="726644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Art. 23, IX da Lei do </a:t>
            </a:r>
            <a:r>
              <a:rPr lang="en-US" sz="2500" dirty="0" err="1">
                <a:solidFill>
                  <a:srgbClr val="000000"/>
                </a:solidFill>
              </a:rPr>
              <a:t>Inquilinato</a:t>
            </a:r>
            <a:r>
              <a:rPr lang="en-US" sz="25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O inquilino é </a:t>
            </a:r>
            <a:r>
              <a:rPr lang="en-US" sz="2500" dirty="0" err="1">
                <a:solidFill>
                  <a:srgbClr val="000000"/>
                </a:solidFill>
              </a:rPr>
              <a:t>obrigado</a:t>
            </a:r>
            <a:r>
              <a:rPr lang="en-US" sz="2500" dirty="0">
                <a:solidFill>
                  <a:srgbClr val="000000"/>
                </a:solidFill>
              </a:rPr>
              <a:t> a </a:t>
            </a:r>
            <a:r>
              <a:rPr lang="en-US" sz="2500" dirty="0" err="1">
                <a:solidFill>
                  <a:srgbClr val="000000"/>
                </a:solidFill>
              </a:rPr>
              <a:t>permitir</a:t>
            </a:r>
            <a:r>
              <a:rPr lang="en-US" sz="2500" dirty="0">
                <a:solidFill>
                  <a:srgbClr val="000000"/>
                </a:solidFill>
              </a:rPr>
              <a:t> a </a:t>
            </a:r>
            <a:r>
              <a:rPr lang="en-US" sz="2500" dirty="0" err="1">
                <a:solidFill>
                  <a:srgbClr val="000000"/>
                </a:solidFill>
              </a:rPr>
              <a:t>vistoria</a:t>
            </a:r>
            <a:r>
              <a:rPr lang="en-US" sz="2500" dirty="0">
                <a:solidFill>
                  <a:srgbClr val="000000"/>
                </a:solidFill>
              </a:rPr>
              <a:t> do imóvel pelo locador ou por </a:t>
            </a:r>
            <a:r>
              <a:rPr lang="en-US" sz="2500" dirty="0" err="1">
                <a:solidFill>
                  <a:srgbClr val="000000"/>
                </a:solidFill>
              </a:rPr>
              <a:t>seu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mandatário</a:t>
            </a:r>
            <a:r>
              <a:rPr lang="en-US" sz="2500" dirty="0">
                <a:solidFill>
                  <a:srgbClr val="000000"/>
                </a:solidFill>
              </a:rPr>
              <a:t>. </a:t>
            </a:r>
            <a:r>
              <a:rPr lang="en-US" sz="2500" dirty="0" err="1">
                <a:solidFill>
                  <a:srgbClr val="000000"/>
                </a:solidFill>
              </a:rPr>
              <a:t>Também</a:t>
            </a:r>
            <a:r>
              <a:rPr lang="en-US" sz="2500" dirty="0">
                <a:solidFill>
                  <a:srgbClr val="000000"/>
                </a:solidFill>
              </a:rPr>
              <a:t> que seja o imóvel </a:t>
            </a:r>
            <a:r>
              <a:rPr lang="en-US" sz="2500" dirty="0" err="1">
                <a:solidFill>
                  <a:srgbClr val="000000"/>
                </a:solidFill>
              </a:rPr>
              <a:t>visitado</a:t>
            </a:r>
            <a:r>
              <a:rPr lang="en-US" sz="2500" dirty="0">
                <a:solidFill>
                  <a:srgbClr val="000000"/>
                </a:solidFill>
              </a:rPr>
              <a:t> e </a:t>
            </a:r>
            <a:r>
              <a:rPr lang="en-US" sz="2500" dirty="0" err="1">
                <a:solidFill>
                  <a:srgbClr val="000000"/>
                </a:solidFill>
              </a:rPr>
              <a:t>examinado</a:t>
            </a:r>
            <a:r>
              <a:rPr lang="en-US" sz="2500" dirty="0">
                <a:solidFill>
                  <a:srgbClr val="000000"/>
                </a:solidFill>
              </a:rPr>
              <a:t> por </a:t>
            </a:r>
            <a:r>
              <a:rPr lang="en-US" sz="2500" dirty="0" err="1">
                <a:solidFill>
                  <a:srgbClr val="000000"/>
                </a:solidFill>
              </a:rPr>
              <a:t>terceiros</a:t>
            </a:r>
            <a:r>
              <a:rPr lang="en-US" sz="2500" dirty="0">
                <a:solidFill>
                  <a:srgbClr val="000000"/>
                </a:solidFill>
              </a:rPr>
              <a:t>, em caso de </a:t>
            </a:r>
            <a:r>
              <a:rPr lang="en-US" sz="2500" dirty="0" err="1">
                <a:solidFill>
                  <a:srgbClr val="000000"/>
                </a:solidFill>
              </a:rPr>
              <a:t>alienação</a:t>
            </a:r>
            <a:r>
              <a:rPr lang="en-US" sz="2500" dirty="0">
                <a:solidFill>
                  <a:srgbClr val="000000"/>
                </a:solidFill>
              </a:rPr>
              <a:t> do </a:t>
            </a:r>
            <a:r>
              <a:rPr lang="en-US" sz="2500" dirty="0" err="1">
                <a:solidFill>
                  <a:srgbClr val="000000"/>
                </a:solidFill>
              </a:rPr>
              <a:t>bem</a:t>
            </a:r>
            <a:r>
              <a:rPr lang="en-US" sz="25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Imagem 8" descr="Uma imagem contendo desenho&#10;&#10;Descrição gerada automaticamente">
            <a:extLst>
              <a:ext uri="{FF2B5EF4-FFF2-40B4-BE49-F238E27FC236}">
                <a16:creationId xmlns:a16="http://schemas.microsoft.com/office/drawing/2014/main" id="{ABBA7788-D947-44D6-97E0-43C223D31C2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77072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22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6AAAE38-36B1-4ECD-B4AC-3C63C47EA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403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503385F-63FF-4564-BB8B-4ED8ECC68165}"/>
              </a:ext>
            </a:extLst>
          </p:cNvPr>
          <p:cNvSpPr txBox="1">
            <a:spLocks/>
          </p:cNvSpPr>
          <p:nvPr/>
        </p:nvSpPr>
        <p:spPr>
          <a:xfrm>
            <a:off x="0" y="145683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>
                <a:solidFill>
                  <a:schemeClr val="bg1"/>
                </a:solidFill>
              </a:rPr>
              <a:t>13 - O inquilino pode proibir a entrada do locador</a:t>
            </a:r>
          </a:p>
        </p:txBody>
      </p:sp>
      <p:pic>
        <p:nvPicPr>
          <p:cNvPr id="3" name="Imagem 2" descr="Uma imagem contendo placar&#10;&#10;Descrição gerada automaticamente">
            <a:extLst>
              <a:ext uri="{FF2B5EF4-FFF2-40B4-BE49-F238E27FC236}">
                <a16:creationId xmlns:a16="http://schemas.microsoft.com/office/drawing/2014/main" id="{AB9341A7-B2DA-4937-A93F-E4363CCD4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653136"/>
            <a:ext cx="1440000" cy="156673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01042AE-A1BD-4F00-9162-219B8BF5C9F5}"/>
              </a:ext>
            </a:extLst>
          </p:cNvPr>
          <p:cNvSpPr/>
          <p:nvPr/>
        </p:nvSpPr>
        <p:spPr>
          <a:xfrm>
            <a:off x="437554" y="4524717"/>
            <a:ext cx="726644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500" dirty="0">
                <a:solidFill>
                  <a:srgbClr val="000000"/>
                </a:solidFill>
              </a:rPr>
              <a:t>O inquilino </a:t>
            </a:r>
            <a:r>
              <a:rPr lang="en-US" sz="2500" b="1" dirty="0">
                <a:solidFill>
                  <a:srgbClr val="000000"/>
                </a:solidFill>
                <a:highlight>
                  <a:srgbClr val="F1F3F2"/>
                </a:highlight>
              </a:rPr>
              <a:t>não pode </a:t>
            </a:r>
            <a:r>
              <a:rPr lang="en-US" sz="2500" dirty="0">
                <a:solidFill>
                  <a:srgbClr val="000000"/>
                </a:solidFill>
              </a:rPr>
              <a:t>proibir a entrada do locador. </a:t>
            </a:r>
            <a:r>
              <a:rPr lang="en-US" sz="2500" dirty="0" err="1">
                <a:solidFill>
                  <a:srgbClr val="000000"/>
                </a:solidFill>
              </a:rPr>
              <a:t>Fazendo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 err="1">
                <a:solidFill>
                  <a:srgbClr val="000000"/>
                </a:solidFill>
              </a:rPr>
              <a:t>isso</a:t>
            </a:r>
            <a:r>
              <a:rPr lang="en-US" sz="2500" dirty="0">
                <a:solidFill>
                  <a:srgbClr val="000000"/>
                </a:solidFill>
              </a:rPr>
              <a:t>, pode o locador </a:t>
            </a:r>
            <a:r>
              <a:rPr lang="en-US" sz="2500" dirty="0" err="1">
                <a:solidFill>
                  <a:srgbClr val="000000"/>
                </a:solidFill>
              </a:rPr>
              <a:t>pleitear</a:t>
            </a:r>
            <a:r>
              <a:rPr lang="en-US" sz="2500" dirty="0">
                <a:solidFill>
                  <a:srgbClr val="000000"/>
                </a:solidFill>
              </a:rPr>
              <a:t> a </a:t>
            </a:r>
            <a:r>
              <a:rPr lang="en-US" sz="2500" dirty="0" err="1">
                <a:solidFill>
                  <a:srgbClr val="000000"/>
                </a:solidFill>
              </a:rPr>
              <a:t>rescisão</a:t>
            </a:r>
            <a:r>
              <a:rPr lang="en-US" sz="2500" dirty="0">
                <a:solidFill>
                  <a:srgbClr val="000000"/>
                </a:solidFill>
              </a:rPr>
              <a:t> do contrato, despejo e </a:t>
            </a:r>
            <a:r>
              <a:rPr lang="en-US" sz="2500" dirty="0" err="1">
                <a:solidFill>
                  <a:srgbClr val="000000"/>
                </a:solidFill>
              </a:rPr>
              <a:t>cobrança</a:t>
            </a:r>
            <a:r>
              <a:rPr lang="en-US" sz="2500" dirty="0">
                <a:solidFill>
                  <a:srgbClr val="000000"/>
                </a:solidFill>
              </a:rPr>
              <a:t> de </a:t>
            </a:r>
            <a:r>
              <a:rPr lang="en-US" sz="25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multa</a:t>
            </a:r>
            <a:r>
              <a:rPr lang="en-US" sz="2500" dirty="0">
                <a:solidFill>
                  <a:srgbClr val="000000"/>
                </a:solidFill>
              </a:rPr>
              <a:t>. Pode </a:t>
            </a:r>
            <a:r>
              <a:rPr lang="en-US" sz="2500" dirty="0" err="1">
                <a:solidFill>
                  <a:srgbClr val="000000"/>
                </a:solidFill>
              </a:rPr>
              <a:t>ainda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obrigá</a:t>
            </a:r>
            <a:r>
              <a:rPr lang="en-US" sz="2500" b="1" dirty="0">
                <a:solidFill>
                  <a:srgbClr val="000000"/>
                </a:solidFill>
                <a:highlight>
                  <a:srgbClr val="F1F3F2"/>
                </a:highlight>
              </a:rPr>
              <a:t>-lo </a:t>
            </a:r>
            <a:r>
              <a:rPr lang="en-US" sz="2500" b="1" dirty="0" err="1">
                <a:solidFill>
                  <a:srgbClr val="000000"/>
                </a:solidFill>
                <a:highlight>
                  <a:srgbClr val="F1F3F2"/>
                </a:highlight>
              </a:rPr>
              <a:t>judicialmente</a:t>
            </a:r>
            <a:r>
              <a:rPr lang="en-US" sz="2500" dirty="0">
                <a:solidFill>
                  <a:srgbClr val="000000"/>
                </a:solidFill>
              </a:rPr>
              <a:t>, sob </a:t>
            </a:r>
            <a:r>
              <a:rPr lang="en-US" sz="2500" dirty="0" err="1">
                <a:solidFill>
                  <a:srgbClr val="000000"/>
                </a:solidFill>
              </a:rPr>
              <a:t>pena</a:t>
            </a:r>
            <a:r>
              <a:rPr lang="en-US" sz="2500" dirty="0">
                <a:solidFill>
                  <a:srgbClr val="000000"/>
                </a:solidFill>
              </a:rPr>
              <a:t> de </a:t>
            </a:r>
            <a:r>
              <a:rPr lang="en-US" sz="2500" dirty="0" err="1">
                <a:solidFill>
                  <a:srgbClr val="000000"/>
                </a:solidFill>
              </a:rPr>
              <a:t>multa</a:t>
            </a:r>
            <a:r>
              <a:rPr lang="en-US" sz="2500" dirty="0">
                <a:solidFill>
                  <a:srgbClr val="000000"/>
                </a:solidFill>
              </a:rPr>
              <a:t>, a </a:t>
            </a:r>
            <a:r>
              <a:rPr lang="en-US" sz="2500" dirty="0" err="1">
                <a:solidFill>
                  <a:srgbClr val="000000"/>
                </a:solidFill>
              </a:rPr>
              <a:t>dar</a:t>
            </a:r>
            <a:r>
              <a:rPr lang="en-US" sz="2500" dirty="0">
                <a:solidFill>
                  <a:srgbClr val="000000"/>
                </a:solidFill>
              </a:rPr>
              <a:t> acesso </a:t>
            </a:r>
            <a:r>
              <a:rPr lang="en-US" sz="2500" dirty="0" err="1">
                <a:solidFill>
                  <a:srgbClr val="000000"/>
                </a:solidFill>
              </a:rPr>
              <a:t>ao</a:t>
            </a:r>
            <a:r>
              <a:rPr lang="en-US" sz="2500" dirty="0">
                <a:solidFill>
                  <a:srgbClr val="000000"/>
                </a:solidFill>
              </a:rPr>
              <a:t> imóvel. </a:t>
            </a:r>
          </a:p>
        </p:txBody>
      </p:sp>
    </p:spTree>
    <p:extLst>
      <p:ext uri="{BB962C8B-B14F-4D97-AF65-F5344CB8AC3E}">
        <p14:creationId xmlns:p14="http://schemas.microsoft.com/office/powerpoint/2010/main" val="976199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486F38-5BAB-4F3A-A415-B38F27D60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2" t="24122" b="13822"/>
          <a:stretch/>
        </p:blipFill>
        <p:spPr>
          <a:xfrm>
            <a:off x="-35294" y="0"/>
            <a:ext cx="9179294" cy="44533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-35294" y="226466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</a:rPr>
              <a:t>14 - Locatário tem direito de preferência em qualquer caso de alienação do imóvel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3D3C48C-FAEC-44D7-8456-62D586C285B7}"/>
              </a:ext>
            </a:extLst>
          </p:cNvPr>
          <p:cNvSpPr/>
          <p:nvPr/>
        </p:nvSpPr>
        <p:spPr>
          <a:xfrm>
            <a:off x="2704" y="2169481"/>
            <a:ext cx="8635552" cy="1706058"/>
          </a:xfrm>
          <a:prstGeom prst="rect">
            <a:avLst/>
          </a:prstGeom>
          <a:solidFill>
            <a:schemeClr val="accent1">
              <a:lumMod val="75000"/>
              <a:alpha val="50980"/>
            </a:schemeClr>
          </a:solidFill>
          <a:ln>
            <a:solidFill>
              <a:srgbClr val="CCDAEA">
                <a:alpha val="1725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958214D-472B-4AFF-9B08-345B0CB38704}"/>
              </a:ext>
            </a:extLst>
          </p:cNvPr>
          <p:cNvSpPr/>
          <p:nvPr/>
        </p:nvSpPr>
        <p:spPr>
          <a:xfrm>
            <a:off x="-35294" y="228384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1F3F2"/>
                </a:solidFill>
              </a:rPr>
              <a:t>Em qualquer caso de alienação do imóvel o locatário tem o direito de preferência em igualdade de condições com os terceiros.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79CFC9-10B7-4384-A252-CD1CB9F81FD7}"/>
              </a:ext>
            </a:extLst>
          </p:cNvPr>
          <p:cNvSpPr/>
          <p:nvPr/>
        </p:nvSpPr>
        <p:spPr>
          <a:xfrm>
            <a:off x="247464" y="4786864"/>
            <a:ext cx="86409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 err="1"/>
              <a:t>Arts</a:t>
            </a:r>
            <a:r>
              <a:rPr lang="pt-BR" sz="2600" dirty="0"/>
              <a:t>. 27 e 32  da Lei do Inquilinato.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600" dirty="0"/>
              <a:t>A preferência é garantida ao inquilino nos casos de </a:t>
            </a:r>
            <a:r>
              <a:rPr lang="pt-BR" sz="2600" b="1" dirty="0"/>
              <a:t>venda</a:t>
            </a:r>
            <a:r>
              <a:rPr lang="pt-BR" sz="2600" dirty="0"/>
              <a:t> e assemelhados (promessa de venda, cessão ou promessa de cessão de direitos) ou </a:t>
            </a:r>
            <a:r>
              <a:rPr lang="pt-BR" sz="2600" b="1" dirty="0"/>
              <a:t>dação em pagamento.</a:t>
            </a:r>
            <a:r>
              <a:rPr lang="pt-BR" sz="2600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80938B09-C9B2-471F-81B1-5E7209A06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6457120" cy="1080000"/>
          </a:xfrm>
          <a:prstGeom prst="rect">
            <a:avLst/>
          </a:prstGeom>
        </p:spPr>
      </p:pic>
      <p:pic>
        <p:nvPicPr>
          <p:cNvPr id="5" name="Imagem 4" descr="Texto sobre foto de homem&#10;&#10;Descrição gerada automaticamente">
            <a:extLst>
              <a:ext uri="{FF2B5EF4-FFF2-40B4-BE49-F238E27FC236}">
                <a16:creationId xmlns:a16="http://schemas.microsoft.com/office/drawing/2014/main" id="{10871F8B-310F-4B59-B888-473ED2836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0" y="1292360"/>
            <a:ext cx="5565640" cy="55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05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9498E76-8B6F-4F73-8D6E-292310420B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7564" cy="393305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6CA5932-DFA4-47E1-81BE-33287E0A5069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14 - Locatário tem direito de preferência em qualquer caso de alienação do imóvel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5CB93E-EEA9-487D-98F2-B375A25F55C5}"/>
              </a:ext>
            </a:extLst>
          </p:cNvPr>
          <p:cNvSpPr/>
          <p:nvPr/>
        </p:nvSpPr>
        <p:spPr>
          <a:xfrm>
            <a:off x="304464" y="4149080"/>
            <a:ext cx="85785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300" dirty="0"/>
              <a:t>A Lei </a:t>
            </a:r>
            <a:r>
              <a:rPr lang="pt-BR" sz="2300" b="1" dirty="0">
                <a:highlight>
                  <a:srgbClr val="F1F3F2"/>
                </a:highlight>
              </a:rPr>
              <a:t>expressamente prevê que tal direito não alcança </a:t>
            </a:r>
            <a:r>
              <a:rPr lang="pt-BR" sz="2300" dirty="0"/>
              <a:t>os casos de perda da propriedade ou venda por decisão judicial, permuta, doação, integralização de capital, cisão, fusão e incorporação. Também </a:t>
            </a:r>
            <a:r>
              <a:rPr lang="pt-BR" sz="2300" b="1" dirty="0">
                <a:highlight>
                  <a:srgbClr val="F1F3F2"/>
                </a:highlight>
              </a:rPr>
              <a:t>não alcança os casos de constituição da propriedade fiduciária</a:t>
            </a:r>
            <a:r>
              <a:rPr lang="pt-BR" sz="2300" dirty="0"/>
              <a:t> e de </a:t>
            </a:r>
            <a:r>
              <a:rPr lang="pt-BR" sz="2300" b="1" dirty="0">
                <a:highlight>
                  <a:srgbClr val="F1F3F2"/>
                </a:highlight>
              </a:rPr>
              <a:t>perda da propriedade ou venda</a:t>
            </a:r>
            <a:r>
              <a:rPr lang="pt-BR" sz="2300" dirty="0"/>
              <a:t> por quaisquer formas de realização de garantia, inclusive mediante leilão extrajudicial.</a:t>
            </a:r>
          </a:p>
        </p:txBody>
      </p:sp>
    </p:spTree>
    <p:extLst>
      <p:ext uri="{BB962C8B-B14F-4D97-AF65-F5344CB8AC3E}">
        <p14:creationId xmlns:p14="http://schemas.microsoft.com/office/powerpoint/2010/main" val="2956959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9F1832-7EA9-4034-A818-A978307193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8631"/>
            <a:ext cx="9093330" cy="370358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6CA5932-DFA4-47E1-81BE-33287E0A5069}"/>
              </a:ext>
            </a:extLst>
          </p:cNvPr>
          <p:cNvSpPr txBox="1">
            <a:spLocks/>
          </p:cNvSpPr>
          <p:nvPr/>
        </p:nvSpPr>
        <p:spPr>
          <a:xfrm>
            <a:off x="-26261" y="-31711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14 - Locatário tem direito de preferência em qualquer caso de alienação do imóvel</a:t>
            </a:r>
          </a:p>
        </p:txBody>
      </p:sp>
      <p:pic>
        <p:nvPicPr>
          <p:cNvPr id="7" name="Imagem 6" descr="Uma imagem contendo placar&#10;&#10;Descrição gerada automaticamente">
            <a:extLst>
              <a:ext uri="{FF2B5EF4-FFF2-40B4-BE49-F238E27FC236}">
                <a16:creationId xmlns:a16="http://schemas.microsoft.com/office/drawing/2014/main" id="{0094009A-25FA-436B-9496-F9A67B2FC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659957" y="4358168"/>
            <a:ext cx="1440000" cy="156673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715F53D-23B0-4827-BC69-D222372AEC20}"/>
              </a:ext>
            </a:extLst>
          </p:cNvPr>
          <p:cNvSpPr/>
          <p:nvPr/>
        </p:nvSpPr>
        <p:spPr>
          <a:xfrm>
            <a:off x="280345" y="4246264"/>
            <a:ext cx="7423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dirty="0"/>
              <a:t>O inquilino tem a preferência na aquisição apenas nos casos de </a:t>
            </a:r>
            <a:r>
              <a:rPr lang="pt-BR" sz="3000" b="1" dirty="0"/>
              <a:t>venda</a:t>
            </a:r>
            <a:r>
              <a:rPr lang="pt-BR" sz="3000" dirty="0"/>
              <a:t> e assemelhados (promessa de venda, cessão ou promessa de cessão de direitos) ou </a:t>
            </a:r>
            <a:r>
              <a:rPr lang="pt-BR" sz="3000" b="1" dirty="0"/>
              <a:t>dação em pagamento.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127895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1832"/>
            <a:ext cx="9144000" cy="89255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15 - Após retomada para uso próprio, o locador não pode realizar a venda do imóvel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8D6161-0F69-4C28-91C3-1DA58AA76C54}"/>
              </a:ext>
            </a:extLst>
          </p:cNvPr>
          <p:cNvSpPr/>
          <p:nvPr/>
        </p:nvSpPr>
        <p:spPr>
          <a:xfrm>
            <a:off x="107504" y="1052736"/>
            <a:ext cx="9036496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/>
              <a:t>O locador não pode vender o imóvel antes de um ano de uso do imóvel, após retomada para uso próprio.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2DFA250-B068-4EEC-AE32-171BDBE09141}"/>
              </a:ext>
            </a:extLst>
          </p:cNvPr>
          <p:cNvSpPr/>
          <p:nvPr/>
        </p:nvSpPr>
        <p:spPr>
          <a:xfrm>
            <a:off x="179512" y="3090675"/>
            <a:ext cx="8784976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449263">
              <a:lnSpc>
                <a:spcPct val="78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6080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2075" algn="l"/>
                <a:tab pos="9431338" algn="l"/>
                <a:tab pos="9880600" algn="l"/>
                <a:tab pos="10329863" algn="l"/>
                <a:tab pos="10779125" algn="l"/>
              </a:tabLst>
            </a:pP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A Lei do </a:t>
            </a:r>
            <a:r>
              <a:rPr lang="en-GB" sz="3000" dirty="0" err="1">
                <a:ea typeface="Arial Unicode MS" pitchFamily="34" charset="-128"/>
                <a:cs typeface="Arial Unicode MS" pitchFamily="34" charset="-128"/>
              </a:rPr>
              <a:t>Inquilinato</a:t>
            </a: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000" b="1" dirty="0" err="1">
                <a:highlight>
                  <a:srgbClr val="F1F3F2"/>
                </a:highlight>
                <a:ea typeface="Arial Unicode MS" pitchFamily="34" charset="-128"/>
                <a:cs typeface="Arial Unicode MS" pitchFamily="34" charset="-128"/>
              </a:rPr>
              <a:t>prevê</a:t>
            </a:r>
            <a:r>
              <a:rPr lang="en-GB" sz="3000" b="1" dirty="0">
                <a:highlight>
                  <a:srgbClr val="F1F3F2"/>
                </a:highligh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000" b="1" dirty="0" err="1">
                <a:highlight>
                  <a:srgbClr val="F1F3F2"/>
                </a:highlight>
                <a:ea typeface="Arial Unicode MS" pitchFamily="34" charset="-128"/>
                <a:cs typeface="Arial Unicode MS" pitchFamily="34" charset="-128"/>
              </a:rPr>
              <a:t>penalidades</a:t>
            </a:r>
            <a:r>
              <a:rPr lang="en-GB" sz="3000" b="1" dirty="0">
                <a:highlight>
                  <a:srgbClr val="F1F3F2"/>
                </a:highlight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para o </a:t>
            </a:r>
            <a:r>
              <a:rPr lang="pt-BR" sz="3000" dirty="0" err="1"/>
              <a:t>retomante</a:t>
            </a:r>
            <a:r>
              <a:rPr lang="pt-BR" sz="3000" dirty="0"/>
              <a:t> que, no caso do inciso III do art. 47 (uso próprio), deixar de usá</a:t>
            </a:r>
            <a:r>
              <a:rPr lang="pt-BR" sz="3000" i="1" dirty="0"/>
              <a:t>-</a:t>
            </a:r>
            <a:r>
              <a:rPr lang="pt-BR" sz="3000" dirty="0"/>
              <a:t>lo para o fim declarado ou, usando</a:t>
            </a:r>
            <a:r>
              <a:rPr lang="pt-BR" sz="3000" i="1" dirty="0"/>
              <a:t>-</a:t>
            </a:r>
            <a:r>
              <a:rPr lang="pt-BR" sz="3000" dirty="0"/>
              <a:t>o, não o fizer pelo prazo mínimo de um ano;</a:t>
            </a:r>
          </a:p>
          <a:p>
            <a:pPr marL="457200" indent="-457200" algn="just" defTabSz="449263">
              <a:lnSpc>
                <a:spcPct val="78000"/>
              </a:lnSpc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6080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2075" algn="l"/>
                <a:tab pos="9431338" algn="l"/>
                <a:tab pos="9880600" algn="l"/>
                <a:tab pos="10329863" algn="l"/>
                <a:tab pos="10779125" algn="l"/>
              </a:tabLst>
            </a:pP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Nada </a:t>
            </a:r>
            <a:r>
              <a:rPr lang="en-GB" sz="3000" dirty="0" err="1">
                <a:ea typeface="Arial Unicode MS" pitchFamily="34" charset="-128"/>
                <a:cs typeface="Arial Unicode MS" pitchFamily="34" charset="-128"/>
              </a:rPr>
              <a:t>dispõe</a:t>
            </a: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000" dirty="0" err="1">
                <a:ea typeface="Arial Unicode MS" pitchFamily="34" charset="-128"/>
                <a:cs typeface="Arial Unicode MS" pitchFamily="34" charset="-128"/>
              </a:rPr>
              <a:t>sobre</a:t>
            </a: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000" dirty="0" err="1">
                <a:ea typeface="Arial Unicode MS" pitchFamily="34" charset="-128"/>
                <a:cs typeface="Arial Unicode MS" pitchFamily="34" charset="-128"/>
              </a:rPr>
              <a:t>limitação</a:t>
            </a: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 à </a:t>
            </a:r>
            <a:r>
              <a:rPr lang="en-GB" sz="3000" dirty="0" err="1">
                <a:ea typeface="Arial Unicode MS" pitchFamily="34" charset="-128"/>
                <a:cs typeface="Arial Unicode MS" pitchFamily="34" charset="-128"/>
              </a:rPr>
              <a:t>alienação</a:t>
            </a:r>
            <a:r>
              <a:rPr lang="en-GB" sz="3000" dirty="0"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Aspecto inerente ao </a:t>
            </a:r>
            <a:r>
              <a:rPr lang="pt-BR" sz="3000" b="1" dirty="0">
                <a:highlight>
                  <a:srgbClr val="F1F3F2"/>
                </a:highlight>
              </a:rPr>
              <a:t>direito de propriedade</a:t>
            </a:r>
            <a:r>
              <a:rPr lang="pt-BR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609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1C1AD5AE-927E-4F55-BAA4-7A6B9DF2E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2551"/>
            <a:ext cx="9140282" cy="292128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BBF8880-7C56-45AC-AA4E-0BA6E6F5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18" y="78011"/>
            <a:ext cx="9144000" cy="89255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15 - Após retomada para uso próprio, o locador não pode realizar a venda do imóvel</a:t>
            </a:r>
          </a:p>
        </p:txBody>
      </p:sp>
      <p:pic>
        <p:nvPicPr>
          <p:cNvPr id="9" name="Imagem 8" descr="Uma imagem contendo placar&#10;&#10;Descrição gerada automaticamente">
            <a:extLst>
              <a:ext uri="{FF2B5EF4-FFF2-40B4-BE49-F238E27FC236}">
                <a16:creationId xmlns:a16="http://schemas.microsoft.com/office/drawing/2014/main" id="{E46BCE91-4698-41FD-9352-867045717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0282" y="4398711"/>
            <a:ext cx="1440000" cy="156673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FEA0B34-3AB0-446E-B6D9-B0997FD49EF0}"/>
              </a:ext>
            </a:extLst>
          </p:cNvPr>
          <p:cNvSpPr/>
          <p:nvPr/>
        </p:nvSpPr>
        <p:spPr>
          <a:xfrm>
            <a:off x="108264" y="3933056"/>
            <a:ext cx="76142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dirty="0"/>
              <a:t>Diante da ausência de expressa previsão legal e das características inerentes ao direito de propriedade, assegurados na Constituição Federal, </a:t>
            </a:r>
            <a:r>
              <a:rPr lang="pt-BR" sz="3000" b="1" dirty="0">
                <a:highlight>
                  <a:srgbClr val="F1F3F2"/>
                </a:highlight>
              </a:rPr>
              <a:t>não há restrição de venda </a:t>
            </a:r>
            <a:r>
              <a:rPr lang="pt-BR" sz="3000" dirty="0"/>
              <a:t>(ou outra forma de alienação) pelo locador. </a:t>
            </a:r>
          </a:p>
        </p:txBody>
      </p:sp>
    </p:spTree>
    <p:extLst>
      <p:ext uri="{BB962C8B-B14F-4D97-AF65-F5344CB8AC3E}">
        <p14:creationId xmlns:p14="http://schemas.microsoft.com/office/powerpoint/2010/main" val="1049045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1214"/>
            <a:ext cx="9144000" cy="492443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</a:rPr>
              <a:t>16 - Fiador com único imóvel</a:t>
            </a:r>
            <a:endParaRPr lang="pt-BR" sz="2600" b="1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92038A6-F379-405C-9F96-2D243CC19B52}"/>
              </a:ext>
            </a:extLst>
          </p:cNvPr>
          <p:cNvSpPr/>
          <p:nvPr/>
        </p:nvSpPr>
        <p:spPr>
          <a:xfrm>
            <a:off x="78324" y="789899"/>
            <a:ext cx="9065676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/>
              <a:t>Em caso de inadimplência, o fiador responde pela dívida mesmo se tiver um único imóvel.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7466BD-F96A-4A1D-9806-2E6D604DECDA}"/>
              </a:ext>
            </a:extLst>
          </p:cNvPr>
          <p:cNvSpPr/>
          <p:nvPr/>
        </p:nvSpPr>
        <p:spPr>
          <a:xfrm>
            <a:off x="272277" y="1987026"/>
            <a:ext cx="60841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/>
              <a:t>Verificar que tipo de imóvel tem o fiador.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/>
              <a:t>Situação de imóveis não residenciais.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/>
              <a:t>Situação de imóveis residenciais que não sejam de moradia do fiador.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000" dirty="0"/>
              <a:t>Situação do imóvel residencial do fiador (Lei da Impenhorabilidade).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9299427-9920-42D1-93A6-5C5AACE23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360" r="18455" b="-1360"/>
          <a:stretch/>
        </p:blipFill>
        <p:spPr>
          <a:xfrm>
            <a:off x="6335687" y="3568792"/>
            <a:ext cx="2808313" cy="29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00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FB679A3-9062-42D1-83A7-769918F2EE69}"/>
              </a:ext>
            </a:extLst>
          </p:cNvPr>
          <p:cNvSpPr txBox="1">
            <a:spLocks/>
          </p:cNvSpPr>
          <p:nvPr/>
        </p:nvSpPr>
        <p:spPr>
          <a:xfrm>
            <a:off x="0" y="161161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16 - Fiador com único imóvel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1119655-BFB5-418A-BAA0-536FD482662F}"/>
              </a:ext>
            </a:extLst>
          </p:cNvPr>
          <p:cNvSpPr/>
          <p:nvPr/>
        </p:nvSpPr>
        <p:spPr>
          <a:xfrm>
            <a:off x="107504" y="854264"/>
            <a:ext cx="8356832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/>
              <a:t>Em caso de inadimplência, o fiador </a:t>
            </a:r>
            <a:r>
              <a:rPr lang="en-US" sz="3200" b="1" dirty="0" err="1"/>
              <a:t>responde</a:t>
            </a:r>
            <a:r>
              <a:rPr lang="en-US" sz="3200" b="1" dirty="0"/>
              <a:t> pela </a:t>
            </a:r>
            <a:r>
              <a:rPr lang="en-US" sz="3200" b="1" dirty="0" err="1"/>
              <a:t>dívida</a:t>
            </a:r>
            <a:r>
              <a:rPr lang="en-US" sz="3200" b="1" dirty="0"/>
              <a:t> </a:t>
            </a:r>
            <a:r>
              <a:rPr lang="en-US" sz="3200" b="1" dirty="0" err="1"/>
              <a:t>mesmo</a:t>
            </a:r>
            <a:r>
              <a:rPr lang="en-US" sz="3200" b="1" dirty="0"/>
              <a:t> se </a:t>
            </a:r>
            <a:r>
              <a:rPr lang="en-US" sz="3200" b="1" dirty="0" err="1"/>
              <a:t>tiver</a:t>
            </a:r>
            <a:r>
              <a:rPr lang="en-US" sz="3200" b="1" dirty="0"/>
              <a:t> um único imóvel.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561695-38D6-47B7-92EC-0126A37E0302}"/>
              </a:ext>
            </a:extLst>
          </p:cNvPr>
          <p:cNvSpPr/>
          <p:nvPr/>
        </p:nvSpPr>
        <p:spPr>
          <a:xfrm>
            <a:off x="125220" y="2276872"/>
            <a:ext cx="41575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Lei n. 8009/90 tem </a:t>
            </a:r>
            <a:r>
              <a:rPr lang="en-US" sz="3000" dirty="0" err="1">
                <a:solidFill>
                  <a:srgbClr val="000000"/>
                </a:solidFill>
              </a:rPr>
              <a:t>previsão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nesse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sentido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  <a:p>
            <a:pPr marL="2286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STF </a:t>
            </a:r>
            <a:r>
              <a:rPr lang="en-US" sz="3000" dirty="0" err="1">
                <a:solidFill>
                  <a:srgbClr val="000000"/>
                </a:solidFill>
              </a:rPr>
              <a:t>muda</a:t>
            </a:r>
            <a:r>
              <a:rPr lang="en-US" sz="3000" dirty="0">
                <a:solidFill>
                  <a:srgbClr val="000000"/>
                </a:solidFill>
              </a:rPr>
              <a:t> de </a:t>
            </a:r>
            <a:r>
              <a:rPr lang="en-US" sz="3000" dirty="0" err="1">
                <a:solidFill>
                  <a:srgbClr val="000000"/>
                </a:solidFill>
              </a:rPr>
              <a:t>entendimento</a:t>
            </a:r>
            <a:r>
              <a:rPr lang="en-US" sz="3000" dirty="0">
                <a:solidFill>
                  <a:srgbClr val="000000"/>
                </a:solidFill>
              </a:rPr>
              <a:t> – </a:t>
            </a:r>
            <a:r>
              <a:rPr lang="en-US" sz="3000" dirty="0" err="1">
                <a:solidFill>
                  <a:srgbClr val="000000"/>
                </a:solidFill>
              </a:rPr>
              <a:t>verificar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jurisprudência</a:t>
            </a:r>
            <a:r>
              <a:rPr lang="en-US" sz="3000" dirty="0">
                <a:solidFill>
                  <a:srgbClr val="000000"/>
                </a:solidFill>
              </a:rPr>
              <a:t> atualizada.</a:t>
            </a:r>
          </a:p>
        </p:txBody>
      </p:sp>
      <p:pic>
        <p:nvPicPr>
          <p:cNvPr id="8" name="Imagem 7" descr="Uma imagem contendo comida, desenho&#10;&#10;Descrição gerada automaticamente">
            <a:extLst>
              <a:ext uri="{FF2B5EF4-FFF2-40B4-BE49-F238E27FC236}">
                <a16:creationId xmlns:a16="http://schemas.microsoft.com/office/drawing/2014/main" id="{ABDB8541-9319-4C4F-A03F-D26287439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9" y="5095696"/>
            <a:ext cx="3240360" cy="58541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3FAEDE4-D76C-4884-99C5-553054F2F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28"/>
          <a:stretch/>
        </p:blipFill>
        <p:spPr>
          <a:xfrm>
            <a:off x="4282818" y="2304948"/>
            <a:ext cx="4645203" cy="32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79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204E5EB-8808-44D4-AA1E-4F1FF1B4729B}"/>
              </a:ext>
            </a:extLst>
          </p:cNvPr>
          <p:cNvSpPr txBox="1">
            <a:spLocks/>
          </p:cNvSpPr>
          <p:nvPr/>
        </p:nvSpPr>
        <p:spPr>
          <a:xfrm>
            <a:off x="-17481" y="204417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16 - Fiador com único imóvel</a:t>
            </a:r>
            <a:endParaRPr lang="pt-BR" dirty="0"/>
          </a:p>
        </p:txBody>
      </p:sp>
      <p:pic>
        <p:nvPicPr>
          <p:cNvPr id="7" name="Imagem 6" descr="Uma imagem contendo placar&#10;&#10;Descrição gerada automaticamente">
            <a:extLst>
              <a:ext uri="{FF2B5EF4-FFF2-40B4-BE49-F238E27FC236}">
                <a16:creationId xmlns:a16="http://schemas.microsoft.com/office/drawing/2014/main" id="{3BA64630-108D-4A0A-815F-E1778F5DD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704000" y="4556758"/>
            <a:ext cx="1440000" cy="156673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2BB8082-14C9-4132-8CE4-BE5A2B61B033}"/>
              </a:ext>
            </a:extLst>
          </p:cNvPr>
          <p:cNvSpPr/>
          <p:nvPr/>
        </p:nvSpPr>
        <p:spPr>
          <a:xfrm>
            <a:off x="241571" y="764704"/>
            <a:ext cx="8522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000" dirty="0"/>
              <a:t>Em junho/18 nova decisão: fiador em locação NÃO-RESIDENCIAL </a:t>
            </a:r>
            <a:r>
              <a:rPr lang="pt-BR" sz="3000" b="1" dirty="0">
                <a:highlight>
                  <a:srgbClr val="F1F3F2"/>
                </a:highlight>
              </a:rPr>
              <a:t>não perde seu único </a:t>
            </a:r>
            <a:r>
              <a:rPr lang="pt-BR" sz="3000" dirty="0"/>
              <a:t>bem imóvel de moradia.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000" dirty="0"/>
              <a:t>Mantida a perda em caso de locação residencial.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000" dirty="0"/>
              <a:t>Fiador perde seu único imóvel se este não for destinado à moradia.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DD1EB8-3022-4BE7-90BB-3788BB076399}"/>
              </a:ext>
            </a:extLst>
          </p:cNvPr>
          <p:cNvSpPr/>
          <p:nvPr/>
        </p:nvSpPr>
        <p:spPr>
          <a:xfrm>
            <a:off x="226088" y="4280882"/>
            <a:ext cx="7452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highlight>
                  <a:srgbClr val="F1F3F2"/>
                </a:highlight>
              </a:rPr>
              <a:t>Depende o tipo do imóvel </a:t>
            </a:r>
            <a:r>
              <a:rPr lang="pt-BR" sz="3000" dirty="0"/>
              <a:t>do fiador e sua destinação. Se for destinado à moradia do fiador e família, perde na locação residencial, mas não na locação não-residencial. </a:t>
            </a:r>
          </a:p>
        </p:txBody>
      </p:sp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B862039B-CB58-4C9C-8845-01FF7E18F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3476758"/>
            <a:ext cx="914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53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4B88B31-40FF-4C07-99CA-4D0CE2FA6966}"/>
              </a:ext>
            </a:extLst>
          </p:cNvPr>
          <p:cNvSpPr txBox="1">
            <a:spLocks/>
          </p:cNvSpPr>
          <p:nvPr/>
        </p:nvSpPr>
        <p:spPr>
          <a:xfrm>
            <a:off x="1" y="152587"/>
            <a:ext cx="9143999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17 - Ao retomar o imóvel comercial o locador não pode alugar para mesmo ramo de atividade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636E1A7-5E27-4FA1-AC99-DE01D24413FF}"/>
              </a:ext>
            </a:extLst>
          </p:cNvPr>
          <p:cNvSpPr/>
          <p:nvPr/>
        </p:nvSpPr>
        <p:spPr>
          <a:xfrm>
            <a:off x="133771" y="1241422"/>
            <a:ext cx="8856984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 err="1"/>
              <a:t>Ao</a:t>
            </a:r>
            <a:r>
              <a:rPr lang="en-US" sz="3200" b="1" dirty="0"/>
              <a:t> </a:t>
            </a:r>
            <a:r>
              <a:rPr lang="en-US" sz="3200" b="1" dirty="0" err="1"/>
              <a:t>retomar</a:t>
            </a:r>
            <a:r>
              <a:rPr lang="en-US" sz="3200" b="1" dirty="0"/>
              <a:t> um imóvel </a:t>
            </a:r>
            <a:r>
              <a:rPr lang="en-US" sz="3200" b="1" dirty="0" err="1"/>
              <a:t>comercial</a:t>
            </a:r>
            <a:r>
              <a:rPr lang="en-US" sz="3200" b="1" dirty="0"/>
              <a:t> o locador está </a:t>
            </a:r>
            <a:r>
              <a:rPr lang="en-US" sz="3200" b="1" dirty="0" err="1"/>
              <a:t>proibido</a:t>
            </a:r>
            <a:r>
              <a:rPr lang="en-US" sz="3200" b="1" dirty="0"/>
              <a:t> de </a:t>
            </a:r>
            <a:r>
              <a:rPr lang="en-US" sz="3200" b="1" dirty="0" err="1"/>
              <a:t>alugar</a:t>
            </a:r>
            <a:r>
              <a:rPr lang="en-US" sz="3200" b="1" dirty="0"/>
              <a:t> o </a:t>
            </a:r>
            <a:r>
              <a:rPr lang="en-US" sz="3200" b="1" dirty="0" err="1"/>
              <a:t>bem</a:t>
            </a:r>
            <a:r>
              <a:rPr lang="en-US" sz="3200" b="1" dirty="0"/>
              <a:t> para outro </a:t>
            </a:r>
            <a:r>
              <a:rPr lang="en-US" sz="3200" b="1" dirty="0" err="1"/>
              <a:t>locatário</a:t>
            </a:r>
            <a:r>
              <a:rPr lang="en-US" sz="3200" b="1" dirty="0"/>
              <a:t> </a:t>
            </a:r>
            <a:r>
              <a:rPr lang="en-US" sz="3200" b="1" dirty="0" err="1"/>
              <a:t>explorar</a:t>
            </a:r>
            <a:r>
              <a:rPr lang="en-US" sz="3200" b="1" dirty="0"/>
              <a:t> o </a:t>
            </a:r>
            <a:r>
              <a:rPr lang="en-US" sz="3200" b="1" dirty="0" err="1"/>
              <a:t>mesmo</a:t>
            </a:r>
            <a:r>
              <a:rPr lang="en-US" sz="3200" b="1" dirty="0"/>
              <a:t> </a:t>
            </a:r>
            <a:r>
              <a:rPr lang="en-US" sz="3200" b="1" dirty="0" err="1"/>
              <a:t>ramo</a:t>
            </a:r>
            <a:r>
              <a:rPr lang="en-US" sz="3200" b="1" dirty="0"/>
              <a:t> de </a:t>
            </a:r>
            <a:r>
              <a:rPr lang="en-US" sz="3200" b="1" dirty="0" err="1"/>
              <a:t>atividade</a:t>
            </a:r>
            <a:r>
              <a:rPr lang="en-US" sz="3200" b="1" dirty="0"/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EB76466-0AD5-407F-9146-515FE4501B77}"/>
              </a:ext>
            </a:extLst>
          </p:cNvPr>
          <p:cNvSpPr/>
          <p:nvPr/>
        </p:nvSpPr>
        <p:spPr>
          <a:xfrm>
            <a:off x="132824" y="2736305"/>
            <a:ext cx="8542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A Lei do </a:t>
            </a:r>
            <a:r>
              <a:rPr lang="en-US" sz="3000" dirty="0" err="1"/>
              <a:t>Inquilinato</a:t>
            </a:r>
            <a:r>
              <a:rPr lang="en-US" sz="3000" dirty="0"/>
              <a:t> não impede que o locador </a:t>
            </a:r>
            <a:r>
              <a:rPr lang="en-US" sz="3000" dirty="0" err="1"/>
              <a:t>alugue</a:t>
            </a:r>
            <a:r>
              <a:rPr lang="en-US" sz="3000" dirty="0"/>
              <a:t> o imóvel </a:t>
            </a:r>
            <a:r>
              <a:rPr lang="en-US" sz="3000" dirty="0" err="1"/>
              <a:t>retomado</a:t>
            </a:r>
            <a:r>
              <a:rPr lang="en-US" sz="3000" dirty="0"/>
              <a:t> para o </a:t>
            </a:r>
            <a:r>
              <a:rPr lang="en-US" sz="3000" dirty="0" err="1"/>
              <a:t>mesmo</a:t>
            </a:r>
            <a:r>
              <a:rPr lang="en-US" sz="3000" dirty="0"/>
              <a:t> </a:t>
            </a:r>
            <a:r>
              <a:rPr lang="en-US" sz="3000" dirty="0" err="1"/>
              <a:t>ramo</a:t>
            </a:r>
            <a:r>
              <a:rPr lang="en-US" sz="3000" dirty="0"/>
              <a:t>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4098CA4-4C2C-4510-A3BA-8B619C2FB9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35235"/>
            <a:ext cx="9144000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79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 idx="4294967295"/>
          </p:nvPr>
        </p:nvSpPr>
        <p:spPr>
          <a:xfrm>
            <a:off x="0" y="303831"/>
            <a:ext cx="9143999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17 - Ao </a:t>
            </a:r>
            <a:r>
              <a:rPr lang="pt-BR" sz="2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retomar o imóvel comercial o locador não pode alugar para mesmo ramo de atividade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92E2A5-F51A-4767-A4A7-C7C01DE709B9}"/>
              </a:ext>
            </a:extLst>
          </p:cNvPr>
          <p:cNvSpPr/>
          <p:nvPr/>
        </p:nvSpPr>
        <p:spPr>
          <a:xfrm>
            <a:off x="179512" y="1340768"/>
            <a:ext cx="856895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/>
              <a:t>Art. 52, II e § 1º  da Lei do Inquilinato traz uma </a:t>
            </a:r>
            <a:r>
              <a:rPr lang="pt-BR" sz="2600" b="1" dirty="0">
                <a:highlight>
                  <a:srgbClr val="F1F3F2"/>
                </a:highlight>
              </a:rPr>
              <a:t>única hipótese </a:t>
            </a:r>
            <a:r>
              <a:rPr lang="pt-BR" sz="2600" dirty="0"/>
              <a:t>de utilização para o mesmo ramo.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/>
              <a:t>Quando o inquilino ajuizou </a:t>
            </a:r>
            <a:r>
              <a:rPr lang="pt-BR" sz="2600" b="1" dirty="0">
                <a:highlight>
                  <a:srgbClr val="F1F3F2"/>
                </a:highlight>
              </a:rPr>
              <a:t>ação renovatória no prazo certo</a:t>
            </a:r>
            <a:r>
              <a:rPr lang="pt-BR" sz="2600" dirty="0"/>
              <a:t>, cumprindo todos os requisitos legais, e mesmo assim, o locador invocar que o imóvel será utilizado por ele próprio ou para transferência de fundo de comércio existente há mais de um ano, sendo detentor da maioria do capital o locador, seu cônjuge, ascendente ou descendente.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/>
              <a:t>Neste caso o imóvel </a:t>
            </a:r>
            <a:r>
              <a:rPr lang="pt-BR" sz="2600" b="1" dirty="0">
                <a:highlight>
                  <a:srgbClr val="F1F3F2"/>
                </a:highlight>
              </a:rPr>
              <a:t>não poderá ser destinado ao uso do mesmo ramo do locatário</a:t>
            </a:r>
            <a:r>
              <a:rPr lang="pt-BR" sz="2600" dirty="0"/>
              <a:t>, salvo se a locação também envolvia o fundo de comércio, com as instalações e pertences.</a:t>
            </a:r>
          </a:p>
        </p:txBody>
      </p:sp>
    </p:spTree>
    <p:extLst>
      <p:ext uri="{BB962C8B-B14F-4D97-AF65-F5344CB8AC3E}">
        <p14:creationId xmlns:p14="http://schemas.microsoft.com/office/powerpoint/2010/main" val="224388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42AADC2F-9B0C-4467-B9DF-DBA4DD03C35E}"/>
              </a:ext>
            </a:extLst>
          </p:cNvPr>
          <p:cNvSpPr txBox="1">
            <a:spLocks/>
          </p:cNvSpPr>
          <p:nvPr/>
        </p:nvSpPr>
        <p:spPr>
          <a:xfrm>
            <a:off x="23936" y="246420"/>
            <a:ext cx="9143999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17 - Ao retomar o imóvel comercial o locador não pode alugar para mesmo ramo de atividade</a:t>
            </a:r>
          </a:p>
        </p:txBody>
      </p:sp>
      <p:pic>
        <p:nvPicPr>
          <p:cNvPr id="7" name="Imagem 6" descr="Uma imagem contendo placar&#10;&#10;Descrição gerada automaticamente">
            <a:extLst>
              <a:ext uri="{FF2B5EF4-FFF2-40B4-BE49-F238E27FC236}">
                <a16:creationId xmlns:a16="http://schemas.microsoft.com/office/drawing/2014/main" id="{99135F79-BEB0-497C-8CBE-A1827A8A1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308304" y="1451106"/>
            <a:ext cx="1835696" cy="199726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23F7D24-82B8-4167-AFFD-B7A8EFAB5C97}"/>
              </a:ext>
            </a:extLst>
          </p:cNvPr>
          <p:cNvSpPr/>
          <p:nvPr/>
        </p:nvSpPr>
        <p:spPr>
          <a:xfrm>
            <a:off x="2123728" y="4195900"/>
            <a:ext cx="7056784" cy="1969404"/>
          </a:xfrm>
          <a:prstGeom prst="rect">
            <a:avLst/>
          </a:prstGeom>
          <a:solidFill>
            <a:srgbClr val="FFE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273BB3B-9BCE-402E-BDF7-F7B71899E6EC}"/>
              </a:ext>
            </a:extLst>
          </p:cNvPr>
          <p:cNvSpPr/>
          <p:nvPr/>
        </p:nvSpPr>
        <p:spPr>
          <a:xfrm>
            <a:off x="251520" y="1416055"/>
            <a:ext cx="7056784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A Lei do Inquilinato </a:t>
            </a:r>
            <a:r>
              <a:rPr lang="pt-BR" sz="3000" b="1" dirty="0">
                <a:highlight>
                  <a:srgbClr val="F1F3F2"/>
                </a:highlight>
              </a:rPr>
              <a:t>não impede </a:t>
            </a:r>
            <a:r>
              <a:rPr lang="pt-BR" sz="3000" dirty="0"/>
              <a:t>que o locador alugue o imóvel retomado para o mesmo ramo.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O</a:t>
            </a:r>
            <a:r>
              <a:rPr lang="en-US" sz="3000" dirty="0"/>
              <a:t> locador não residencial </a:t>
            </a:r>
            <a:r>
              <a:rPr lang="en-US" sz="3000" b="1" dirty="0">
                <a:highlight>
                  <a:srgbClr val="F1F3F2"/>
                </a:highlight>
              </a:rPr>
              <a:t>pode </a:t>
            </a:r>
            <a:r>
              <a:rPr lang="en-US" sz="3000" b="1" dirty="0" err="1">
                <a:highlight>
                  <a:srgbClr val="F1F3F2"/>
                </a:highlight>
              </a:rPr>
              <a:t>alugar</a:t>
            </a:r>
            <a:r>
              <a:rPr lang="en-US" sz="3000" b="1" dirty="0">
                <a:highlight>
                  <a:srgbClr val="F1F3F2"/>
                </a:highlight>
              </a:rPr>
              <a:t> o </a:t>
            </a:r>
            <a:r>
              <a:rPr lang="en-US" sz="3000" b="1" dirty="0" err="1">
                <a:highlight>
                  <a:srgbClr val="F1F3F2"/>
                </a:highlight>
              </a:rPr>
              <a:t>bem</a:t>
            </a:r>
            <a:r>
              <a:rPr lang="en-US" sz="3000" dirty="0"/>
              <a:t> para outro </a:t>
            </a:r>
            <a:r>
              <a:rPr lang="en-US" sz="3000" dirty="0" err="1"/>
              <a:t>locatário</a:t>
            </a:r>
            <a:r>
              <a:rPr lang="en-US" sz="3000" dirty="0"/>
              <a:t> </a:t>
            </a:r>
            <a:r>
              <a:rPr lang="en-US" sz="3000" dirty="0" err="1"/>
              <a:t>explorar</a:t>
            </a:r>
            <a:r>
              <a:rPr lang="en-US" sz="3000" dirty="0"/>
              <a:t> o </a:t>
            </a:r>
            <a:r>
              <a:rPr lang="en-US" sz="3000" dirty="0" err="1"/>
              <a:t>mesmo</a:t>
            </a:r>
            <a:r>
              <a:rPr lang="en-US" sz="3000" dirty="0"/>
              <a:t> </a:t>
            </a:r>
            <a:r>
              <a:rPr lang="en-US" sz="3000" dirty="0" err="1"/>
              <a:t>ramo</a:t>
            </a:r>
            <a:r>
              <a:rPr lang="en-US" sz="3000" dirty="0"/>
              <a:t> de </a:t>
            </a:r>
            <a:r>
              <a:rPr lang="en-US" sz="3000" dirty="0" err="1"/>
              <a:t>atividade</a:t>
            </a:r>
            <a:r>
              <a:rPr lang="en-US" sz="3000" dirty="0"/>
              <a:t>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C183A35-CB65-4AFC-B15C-B048E245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185557"/>
            <a:ext cx="2952630" cy="1969404"/>
          </a:xfrm>
          <a:prstGeom prst="rect">
            <a:avLst/>
          </a:prstGeom>
          <a:solidFill>
            <a:srgbClr val="FFE144"/>
          </a:solid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572BA29-3953-498E-B6A5-323587DBF8CA}"/>
              </a:ext>
            </a:extLst>
          </p:cNvPr>
          <p:cNvSpPr/>
          <p:nvPr/>
        </p:nvSpPr>
        <p:spPr>
          <a:xfrm>
            <a:off x="1619672" y="4400027"/>
            <a:ext cx="74155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 err="1"/>
              <a:t>Há</a:t>
            </a:r>
            <a:r>
              <a:rPr lang="en-US" sz="3000" b="1" dirty="0"/>
              <a:t> uma </a:t>
            </a:r>
            <a:r>
              <a:rPr lang="en-US" sz="3000" b="1" dirty="0" err="1"/>
              <a:t>única</a:t>
            </a:r>
            <a:r>
              <a:rPr lang="en-US" sz="3000" b="1" dirty="0"/>
              <a:t> </a:t>
            </a:r>
            <a:r>
              <a:rPr lang="en-US" sz="3000" b="1" dirty="0" err="1"/>
              <a:t>exceção</a:t>
            </a:r>
            <a:r>
              <a:rPr lang="en-US" sz="3000" b="1" dirty="0"/>
              <a:t> na Lei, para </a:t>
            </a:r>
            <a:r>
              <a:rPr lang="en-US" sz="3000" b="1" dirty="0" err="1"/>
              <a:t>casos</a:t>
            </a:r>
            <a:r>
              <a:rPr lang="en-US" sz="3000" b="1" dirty="0"/>
              <a:t> em que se </a:t>
            </a:r>
            <a:r>
              <a:rPr lang="en-US" sz="3000" b="1" dirty="0" err="1"/>
              <a:t>refuta</a:t>
            </a:r>
            <a:r>
              <a:rPr lang="en-US" sz="3000" b="1" dirty="0"/>
              <a:t> a </a:t>
            </a:r>
            <a:r>
              <a:rPr lang="en-US" sz="3000" b="1" dirty="0" err="1"/>
              <a:t>renovação</a:t>
            </a:r>
            <a:r>
              <a:rPr lang="en-US" sz="3000" b="1" dirty="0"/>
              <a:t> </a:t>
            </a:r>
            <a:r>
              <a:rPr lang="en-US" sz="3000" b="1" dirty="0" err="1"/>
              <a:t>alegando</a:t>
            </a:r>
            <a:r>
              <a:rPr lang="en-US" sz="3000" b="1" dirty="0"/>
              <a:t> utilização do </a:t>
            </a:r>
            <a:r>
              <a:rPr lang="en-US" sz="3000" b="1" dirty="0" err="1"/>
              <a:t>bem</a:t>
            </a:r>
            <a:r>
              <a:rPr lang="en-US" sz="3000" b="1" dirty="0"/>
              <a:t> pelo locador ou </a:t>
            </a:r>
            <a:r>
              <a:rPr lang="en-US" sz="3000" b="1" dirty="0" err="1"/>
              <a:t>fundo</a:t>
            </a:r>
            <a:r>
              <a:rPr lang="en-US" sz="3000" b="1" dirty="0"/>
              <a:t> de </a:t>
            </a:r>
            <a:r>
              <a:rPr lang="en-US" sz="3000" b="1" dirty="0" err="1"/>
              <a:t>comércio</a:t>
            </a:r>
            <a:r>
              <a:rPr lang="en-US" sz="3000" b="1" dirty="0"/>
              <a:t> a </a:t>
            </a:r>
            <a:r>
              <a:rPr lang="en-US" sz="3000" b="1" dirty="0" err="1"/>
              <a:t>ele</a:t>
            </a:r>
            <a:r>
              <a:rPr lang="en-US" sz="3000" b="1" dirty="0"/>
              <a:t> </a:t>
            </a:r>
            <a:r>
              <a:rPr lang="en-US" sz="3000" b="1" dirty="0" err="1"/>
              <a:t>vinculado</a:t>
            </a:r>
            <a:r>
              <a:rPr lang="en-US" sz="3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697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88840"/>
            <a:ext cx="32403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2183718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/>
              <a:t>SEJA BEM-VINDO À UNIHAB, A UNIVERSIDADE ONDE HABITA O CONHECIMENTO.</a:t>
            </a:r>
            <a:endParaRPr lang="pt-BR"/>
          </a:p>
        </p:txBody>
      </p:sp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96D7127B-E9E8-48FE-9C5C-D05265F43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875"/>
            <a:ext cx="64571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92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410" y="336503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</a:rPr>
              <a:t>18 - Ao retomar o imóvel não residencial o locador deve indenizar o locatário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574CC9-F301-4E11-BFDC-AB1674CC15F3}"/>
              </a:ext>
            </a:extLst>
          </p:cNvPr>
          <p:cNvSpPr/>
          <p:nvPr/>
        </p:nvSpPr>
        <p:spPr>
          <a:xfrm>
            <a:off x="212575" y="1452481"/>
            <a:ext cx="8424936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/>
              <a:t>Ao retomar um imóvel comercial o locador deve indenizar o locatário.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A4D80AE-C64C-4497-97C4-F360E806AB5E}"/>
              </a:ext>
            </a:extLst>
          </p:cNvPr>
          <p:cNvSpPr/>
          <p:nvPr/>
        </p:nvSpPr>
        <p:spPr>
          <a:xfrm>
            <a:off x="214332" y="2348880"/>
            <a:ext cx="875015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A Lei do Inquilinato não prevê que o locador, ao retomar o imóvel em decorrência do exercício regular de um direito, indenize o inquilino.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O Art. 52, § 3º  da Lei do Inquilinato traz duas exceções. Quando o inquilino ajuizou ação renovatória no prazo certo, cumprindo todos os requisitos legais, e mesmo assim, o locador não renovar, invocando: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FA5BA7C-6C24-4E62-9D5D-DCEEB9EF4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30325"/>
            <a:ext cx="4104456" cy="176358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45980FB-84DF-4F5A-B1F0-AF4BF0F39503}"/>
              </a:ext>
            </a:extLst>
          </p:cNvPr>
          <p:cNvSpPr txBox="1">
            <a:spLocks/>
          </p:cNvSpPr>
          <p:nvPr/>
        </p:nvSpPr>
        <p:spPr>
          <a:xfrm>
            <a:off x="0" y="172808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18 - Ao retomar o imóvel não residencial o locador deve indenizar o locatário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4C2E342-B231-414B-AD98-E624CA557CBF}"/>
              </a:ext>
            </a:extLst>
          </p:cNvPr>
          <p:cNvSpPr/>
          <p:nvPr/>
        </p:nvSpPr>
        <p:spPr>
          <a:xfrm>
            <a:off x="359532" y="1297173"/>
            <a:ext cx="8424936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I) </a:t>
            </a:r>
            <a:r>
              <a:rPr lang="en-US" sz="3000" dirty="0" err="1"/>
              <a:t>Existência</a:t>
            </a:r>
            <a:r>
              <a:rPr lang="en-US" sz="3000" dirty="0"/>
              <a:t> de proposta de </a:t>
            </a:r>
            <a:r>
              <a:rPr lang="en-US" sz="3000" dirty="0" err="1"/>
              <a:t>terceiro</a:t>
            </a:r>
            <a:r>
              <a:rPr lang="en-US" sz="3000" dirty="0"/>
              <a:t>, em </a:t>
            </a:r>
            <a:r>
              <a:rPr lang="en-US" sz="3000" b="1" dirty="0">
                <a:highlight>
                  <a:srgbClr val="F1F3F2"/>
                </a:highlight>
              </a:rPr>
              <a:t>melhores condições</a:t>
            </a:r>
            <a:r>
              <a:rPr lang="en-US" sz="3000" dirty="0"/>
              <a:t>; 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II) se o locador, </a:t>
            </a:r>
            <a:r>
              <a:rPr lang="en-US" sz="3000" b="1" dirty="0">
                <a:highlight>
                  <a:srgbClr val="F1F3F2"/>
                </a:highlight>
              </a:rPr>
              <a:t>no prazo de três meses </a:t>
            </a:r>
            <a:r>
              <a:rPr lang="en-US" sz="3000" dirty="0"/>
              <a:t>da </a:t>
            </a:r>
            <a:r>
              <a:rPr lang="en-US" sz="3000" dirty="0" err="1"/>
              <a:t>entrega</a:t>
            </a:r>
            <a:r>
              <a:rPr lang="en-US" sz="3000" dirty="0"/>
              <a:t> do imóvel, não der o </a:t>
            </a:r>
            <a:r>
              <a:rPr lang="en-US" sz="3000" dirty="0" err="1"/>
              <a:t>destino</a:t>
            </a:r>
            <a:r>
              <a:rPr lang="en-US" sz="3000" dirty="0"/>
              <a:t> </a:t>
            </a:r>
            <a:r>
              <a:rPr lang="en-US" sz="3000" dirty="0" err="1"/>
              <a:t>alegado</a:t>
            </a:r>
            <a:r>
              <a:rPr lang="en-US" sz="3000" dirty="0"/>
              <a:t> ou não </a:t>
            </a:r>
            <a:r>
              <a:rPr lang="en-US" sz="3000" dirty="0" err="1"/>
              <a:t>iniciar</a:t>
            </a:r>
            <a:r>
              <a:rPr lang="en-US" sz="3000" dirty="0"/>
              <a:t> as </a:t>
            </a:r>
            <a:r>
              <a:rPr lang="en-US" sz="3000" dirty="0" err="1"/>
              <a:t>obras</a:t>
            </a:r>
            <a:r>
              <a:rPr lang="en-US" sz="3000" dirty="0"/>
              <a:t> </a:t>
            </a:r>
            <a:r>
              <a:rPr lang="en-US" sz="3000" dirty="0" err="1"/>
              <a:t>determinadas</a:t>
            </a:r>
            <a:r>
              <a:rPr lang="en-US" sz="3000" dirty="0"/>
              <a:t> pelo </a:t>
            </a:r>
            <a:r>
              <a:rPr lang="en-US" sz="3000" dirty="0" err="1"/>
              <a:t>Poder</a:t>
            </a:r>
            <a:r>
              <a:rPr lang="en-US" sz="3000" dirty="0"/>
              <a:t> Público ou que </a:t>
            </a:r>
            <a:r>
              <a:rPr lang="en-US" sz="3000" dirty="0" err="1"/>
              <a:t>declarou</a:t>
            </a:r>
            <a:r>
              <a:rPr lang="en-US" sz="3000" dirty="0"/>
              <a:t> pretender </a:t>
            </a:r>
            <a:r>
              <a:rPr lang="en-US" sz="3000" dirty="0" err="1"/>
              <a:t>realizar</a:t>
            </a:r>
            <a:r>
              <a:rPr lang="en-US" sz="3000" dirty="0"/>
              <a:t>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558F1BE-2C5B-468C-AF4A-E287DA9B7A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456" y="4128994"/>
            <a:ext cx="5039544" cy="17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48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DD01FA64-50EF-4999-B729-2070A282696C}"/>
              </a:ext>
            </a:extLst>
          </p:cNvPr>
          <p:cNvSpPr txBox="1">
            <a:spLocks/>
          </p:cNvSpPr>
          <p:nvPr/>
        </p:nvSpPr>
        <p:spPr>
          <a:xfrm>
            <a:off x="16680" y="188640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18 - Ao retomar o imóvel não residencial o locador deve indenizar o locatário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7BE1828-0F26-409E-B077-7A72F2E28516}"/>
              </a:ext>
            </a:extLst>
          </p:cNvPr>
          <p:cNvSpPr/>
          <p:nvPr/>
        </p:nvSpPr>
        <p:spPr>
          <a:xfrm>
            <a:off x="215516" y="1265720"/>
            <a:ext cx="871296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Nesses </a:t>
            </a:r>
            <a:r>
              <a:rPr lang="en-US" sz="3000" dirty="0" err="1"/>
              <a:t>casos</a:t>
            </a:r>
            <a:r>
              <a:rPr lang="en-US" sz="3000" dirty="0"/>
              <a:t> </a:t>
            </a:r>
            <a:r>
              <a:rPr lang="en-US" sz="3000" b="1" dirty="0">
                <a:highlight>
                  <a:srgbClr val="F1F3F2"/>
                </a:highlight>
              </a:rPr>
              <a:t>o </a:t>
            </a:r>
            <a:r>
              <a:rPr lang="en-US" sz="3000" b="1" dirty="0" err="1">
                <a:highlight>
                  <a:srgbClr val="F1F3F2"/>
                </a:highlight>
              </a:rPr>
              <a:t>locatário</a:t>
            </a:r>
            <a:r>
              <a:rPr lang="en-US" sz="3000" b="1" dirty="0">
                <a:highlight>
                  <a:srgbClr val="F1F3F2"/>
                </a:highlight>
              </a:rPr>
              <a:t> </a:t>
            </a:r>
            <a:r>
              <a:rPr lang="en-US" sz="3000" b="1" dirty="0" err="1">
                <a:highlight>
                  <a:srgbClr val="F1F3F2"/>
                </a:highlight>
              </a:rPr>
              <a:t>terá</a:t>
            </a:r>
            <a:r>
              <a:rPr lang="en-US" sz="3000" b="1" dirty="0">
                <a:highlight>
                  <a:srgbClr val="F1F3F2"/>
                </a:highlight>
              </a:rPr>
              <a:t> </a:t>
            </a:r>
            <a:r>
              <a:rPr lang="en-US" sz="3000" b="1" dirty="0" err="1">
                <a:highlight>
                  <a:srgbClr val="F1F3F2"/>
                </a:highlight>
              </a:rPr>
              <a:t>direito</a:t>
            </a:r>
            <a:r>
              <a:rPr lang="en-US" sz="3000" b="1" dirty="0">
                <a:highlight>
                  <a:srgbClr val="F1F3F2"/>
                </a:highlight>
              </a:rPr>
              <a:t> a </a:t>
            </a:r>
            <a:r>
              <a:rPr lang="en-US" sz="3000" b="1" dirty="0" err="1">
                <a:highlight>
                  <a:srgbClr val="F1F3F2"/>
                </a:highlight>
              </a:rPr>
              <a:t>indenização</a:t>
            </a:r>
            <a:r>
              <a:rPr lang="en-US" sz="3000" b="1" dirty="0">
                <a:highlight>
                  <a:srgbClr val="F1F3F2"/>
                </a:highlight>
              </a:rPr>
              <a:t> </a:t>
            </a:r>
            <a:r>
              <a:rPr lang="en-US" sz="3000" dirty="0"/>
              <a:t>para </a:t>
            </a:r>
            <a:r>
              <a:rPr lang="en-US" sz="3000" dirty="0" err="1"/>
              <a:t>ressarcimento</a:t>
            </a:r>
            <a:r>
              <a:rPr lang="en-US" sz="3000" dirty="0"/>
              <a:t> dos </a:t>
            </a:r>
            <a:r>
              <a:rPr lang="en-US" sz="3000" dirty="0" err="1"/>
              <a:t>prejuízos</a:t>
            </a:r>
            <a:r>
              <a:rPr lang="en-US" sz="3000" dirty="0"/>
              <a:t> e dos </a:t>
            </a:r>
            <a:r>
              <a:rPr lang="en-US" sz="3000" dirty="0" err="1"/>
              <a:t>lucros</a:t>
            </a:r>
            <a:r>
              <a:rPr lang="en-US" sz="3000" dirty="0"/>
              <a:t> </a:t>
            </a:r>
            <a:r>
              <a:rPr lang="en-US" sz="3000" dirty="0" err="1"/>
              <a:t>cessantes</a:t>
            </a:r>
            <a:r>
              <a:rPr lang="en-US" sz="3000" dirty="0"/>
              <a:t> que </a:t>
            </a:r>
            <a:r>
              <a:rPr lang="en-US" sz="3000" dirty="0" err="1"/>
              <a:t>tiver</a:t>
            </a:r>
            <a:r>
              <a:rPr lang="en-US" sz="3000" dirty="0"/>
              <a:t> que </a:t>
            </a:r>
            <a:r>
              <a:rPr lang="en-US" sz="3000" dirty="0" err="1"/>
              <a:t>arcar</a:t>
            </a:r>
            <a:r>
              <a:rPr lang="en-US" sz="3000" dirty="0"/>
              <a:t> com </a:t>
            </a:r>
            <a:r>
              <a:rPr lang="en-US" sz="3000" dirty="0" err="1"/>
              <a:t>mudança</a:t>
            </a:r>
            <a:r>
              <a:rPr lang="en-US" sz="3000" dirty="0"/>
              <a:t>, </a:t>
            </a:r>
            <a:r>
              <a:rPr lang="en-US" sz="3000" dirty="0" err="1"/>
              <a:t>perda</a:t>
            </a:r>
            <a:r>
              <a:rPr lang="en-US" sz="3000" dirty="0"/>
              <a:t> do </a:t>
            </a:r>
            <a:r>
              <a:rPr lang="en-US" sz="3000" dirty="0" err="1"/>
              <a:t>lugar</a:t>
            </a:r>
            <a:r>
              <a:rPr lang="en-US" sz="3000" dirty="0"/>
              <a:t> e </a:t>
            </a:r>
            <a:r>
              <a:rPr lang="en-US" sz="3000" dirty="0" err="1"/>
              <a:t>desvalorização</a:t>
            </a:r>
            <a:r>
              <a:rPr lang="en-US" sz="3000" dirty="0"/>
              <a:t> do </a:t>
            </a:r>
            <a:r>
              <a:rPr lang="en-US" sz="3000" dirty="0" err="1"/>
              <a:t>fundo</a:t>
            </a:r>
            <a:r>
              <a:rPr lang="en-US" sz="3000" dirty="0"/>
              <a:t> de </a:t>
            </a:r>
            <a:r>
              <a:rPr lang="en-US" sz="3000" dirty="0" err="1"/>
              <a:t>comércio</a:t>
            </a:r>
            <a:r>
              <a:rPr lang="en-US" sz="3000" dirty="0"/>
              <a:t>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000" dirty="0"/>
              <a:t>Indenização é diferente da multa dos art. 43 e 44 da Lei do Inquilinato.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B6C9186-EFB4-4CD8-9ABA-260AA7BB2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80" y="4358874"/>
            <a:ext cx="917736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49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2BA39C3-9B77-48B1-9C0D-430D7EA273F5}"/>
              </a:ext>
            </a:extLst>
          </p:cNvPr>
          <p:cNvSpPr txBox="1">
            <a:spLocks/>
          </p:cNvSpPr>
          <p:nvPr/>
        </p:nvSpPr>
        <p:spPr>
          <a:xfrm>
            <a:off x="22162" y="264859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600" b="1">
                <a:solidFill>
                  <a:schemeClr val="bg1"/>
                </a:solidFill>
              </a:rPr>
              <a:t>18 - Ao retomar o imóvel não residencial o locador deve indenizar o locatário</a:t>
            </a:r>
            <a:endParaRPr lang="pt-BR" sz="2600" b="1" dirty="0">
              <a:solidFill>
                <a:schemeClr val="bg1"/>
              </a:solidFill>
            </a:endParaRPr>
          </a:p>
        </p:txBody>
      </p:sp>
      <p:pic>
        <p:nvPicPr>
          <p:cNvPr id="8" name="Imagem 7" descr="Uma imagem contendo placar&#10;&#10;Descrição gerada automaticamente">
            <a:extLst>
              <a:ext uri="{FF2B5EF4-FFF2-40B4-BE49-F238E27FC236}">
                <a16:creationId xmlns:a16="http://schemas.microsoft.com/office/drawing/2014/main" id="{6B92C91C-946D-42B2-8428-ED1F65C3A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476255" y="1076964"/>
            <a:ext cx="1653581" cy="179911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085573-3522-4137-A5A4-015E2A951673}"/>
              </a:ext>
            </a:extLst>
          </p:cNvPr>
          <p:cNvSpPr/>
          <p:nvPr/>
        </p:nvSpPr>
        <p:spPr>
          <a:xfrm>
            <a:off x="53467" y="1237858"/>
            <a:ext cx="74641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000" dirty="0"/>
              <a:t>O locador, ao retomar um imóvel comercial em decorrência do exercício regular de um direito, </a:t>
            </a:r>
            <a:r>
              <a:rPr lang="pt-BR" sz="3000" b="1" dirty="0">
                <a:highlight>
                  <a:srgbClr val="F1F3F2"/>
                </a:highlight>
              </a:rPr>
              <a:t>não está obrigado a indenizar o inquilino</a:t>
            </a:r>
            <a:r>
              <a:rPr lang="pt-BR" sz="3000" dirty="0"/>
              <a:t>.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B89C79D-2390-43AD-9BC1-124A33300C9B}"/>
              </a:ext>
            </a:extLst>
          </p:cNvPr>
          <p:cNvSpPr/>
          <p:nvPr/>
        </p:nvSpPr>
        <p:spPr>
          <a:xfrm>
            <a:off x="2149586" y="2901285"/>
            <a:ext cx="7056784" cy="3344668"/>
          </a:xfrm>
          <a:prstGeom prst="rect">
            <a:avLst/>
          </a:prstGeom>
          <a:solidFill>
            <a:srgbClr val="FFE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6120BA2-D68F-4B78-AE62-1750DB494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2162" y="2891188"/>
            <a:ext cx="4471964" cy="3354765"/>
          </a:xfrm>
          <a:prstGeom prst="rect">
            <a:avLst/>
          </a:prstGeom>
          <a:solidFill>
            <a:srgbClr val="FFE144"/>
          </a:solidFill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0AC27BF-25D6-4D8C-9E29-798244A38C7C}"/>
              </a:ext>
            </a:extLst>
          </p:cNvPr>
          <p:cNvSpPr/>
          <p:nvPr/>
        </p:nvSpPr>
        <p:spPr>
          <a:xfrm>
            <a:off x="2056246" y="2997791"/>
            <a:ext cx="715012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dirty="0"/>
              <a:t>Há duas exceções na Lei, para casos em que se refuta a renovação alegando </a:t>
            </a:r>
          </a:p>
          <a:p>
            <a:pPr>
              <a:spcAft>
                <a:spcPts val="1200"/>
              </a:spcAft>
            </a:pPr>
            <a:r>
              <a:rPr lang="pt-BR" sz="2600" dirty="0"/>
              <a:t>I) proposta de terceiro, em melhores condições; </a:t>
            </a:r>
          </a:p>
          <a:p>
            <a:pPr>
              <a:spcAft>
                <a:spcPts val="1200"/>
              </a:spcAft>
            </a:pPr>
            <a:r>
              <a:rPr lang="pt-BR" sz="2600" dirty="0"/>
              <a:t>II) se o locador, no prazo de três meses da entrega do imóvel, não der o destino alegado ou não iniciar as obras determinadas pelo Poder Público ou que declarou pretender realizar.</a:t>
            </a:r>
          </a:p>
          <a:p>
            <a:pPr>
              <a:spcAft>
                <a:spcPts val="1200"/>
              </a:spcAft>
            </a:pP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39795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8768C12-53DA-4FB8-BEB4-95F9FE8C2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" y="10886"/>
            <a:ext cx="9144000" cy="38112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317330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pt-BR" sz="2600" b="1" dirty="0">
                <a:solidFill>
                  <a:schemeClr val="bg1"/>
                </a:solidFill>
              </a:rPr>
              <a:t>19 - O locador, a depender de algumas ações ou omissões, pode ser preso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3E20FC7-8C01-4C89-AB04-3A795E28663F}"/>
              </a:ext>
            </a:extLst>
          </p:cNvPr>
          <p:cNvSpPr/>
          <p:nvPr/>
        </p:nvSpPr>
        <p:spPr>
          <a:xfrm>
            <a:off x="-1" y="1772817"/>
            <a:ext cx="8934265" cy="1152128"/>
          </a:xfrm>
          <a:prstGeom prst="rect">
            <a:avLst/>
          </a:prstGeom>
          <a:solidFill>
            <a:srgbClr val="93CDDD">
              <a:alpha val="3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30700C4-760E-4493-9057-74C7C23CFABA}"/>
              </a:ext>
            </a:extLst>
          </p:cNvPr>
          <p:cNvSpPr/>
          <p:nvPr/>
        </p:nvSpPr>
        <p:spPr>
          <a:xfrm>
            <a:off x="-10345" y="1916495"/>
            <a:ext cx="8934603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pt-BR" sz="3200" b="1" dirty="0">
                <a:solidFill>
                  <a:srgbClr val="F1F3F2"/>
                </a:solidFill>
              </a:rPr>
              <a:t>Ao praticar alguns atos ou deixar de praticar alguns atos, o locador está sujeito a prisão.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D89A527-BA49-4BBF-9870-891C0E7F9DA0}"/>
              </a:ext>
            </a:extLst>
          </p:cNvPr>
          <p:cNvSpPr/>
          <p:nvPr/>
        </p:nvSpPr>
        <p:spPr>
          <a:xfrm>
            <a:off x="193574" y="3963586"/>
            <a:ext cx="87849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dirty="0"/>
              <a:t>O Art. 43 e incisos da Lei do Inquilinato caracteriza como contravenção penal, </a:t>
            </a:r>
            <a:r>
              <a:rPr lang="pt-BR" sz="3000" b="1" dirty="0"/>
              <a:t>punível com prisão simples de cinco dias a seis meses ou multa de três a doze meses do valor do último aluguel atualizado</a:t>
            </a:r>
            <a:r>
              <a:rPr lang="pt-BR" sz="3000" dirty="0"/>
              <a:t>, revertida em favor do locatário: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7889EA-05CD-4D15-9C03-131B9DE3F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145"/>
          <a:stretch/>
        </p:blipFill>
        <p:spPr>
          <a:xfrm>
            <a:off x="-2211643" y="-18459"/>
            <a:ext cx="11371533" cy="295513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7AC05A1-D1F3-44D9-865B-66DB564CE12F}"/>
              </a:ext>
            </a:extLst>
          </p:cNvPr>
          <p:cNvSpPr txBox="1">
            <a:spLocks/>
          </p:cNvSpPr>
          <p:nvPr/>
        </p:nvSpPr>
        <p:spPr>
          <a:xfrm>
            <a:off x="0" y="218832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19 - O locador, a depender de algumas ações ou omissões, pode ser preso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D20135B-D8E9-46C6-A550-93CF8F8BF8BA}"/>
              </a:ext>
            </a:extLst>
          </p:cNvPr>
          <p:cNvSpPr/>
          <p:nvPr/>
        </p:nvSpPr>
        <p:spPr>
          <a:xfrm>
            <a:off x="323528" y="3068960"/>
            <a:ext cx="849694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pt-BR" sz="3000" dirty="0"/>
              <a:t>exigir, por motivo de locação ou sublocação, quantia ou </a:t>
            </a:r>
            <a:r>
              <a:rPr lang="pt-BR" sz="3000" b="1" dirty="0">
                <a:highlight>
                  <a:srgbClr val="F1F3F2"/>
                </a:highlight>
              </a:rPr>
              <a:t>valor além do aluguel </a:t>
            </a:r>
            <a:r>
              <a:rPr lang="pt-BR" sz="3000" dirty="0"/>
              <a:t>e encargos permitidos;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3000" dirty="0" err="1"/>
              <a:t>exigir</a:t>
            </a:r>
            <a:r>
              <a:rPr lang="en-US" sz="3000" dirty="0"/>
              <a:t>, por </a:t>
            </a:r>
            <a:r>
              <a:rPr lang="en-US" sz="3000" dirty="0" err="1"/>
              <a:t>motivo</a:t>
            </a:r>
            <a:r>
              <a:rPr lang="en-US" sz="3000" dirty="0"/>
              <a:t> de locação ou </a:t>
            </a:r>
            <a:r>
              <a:rPr lang="en-US" sz="3000" dirty="0" err="1"/>
              <a:t>sublocação</a:t>
            </a:r>
            <a:r>
              <a:rPr lang="en-US" sz="3000" dirty="0"/>
              <a:t>, </a:t>
            </a:r>
            <a:r>
              <a:rPr lang="en-US" sz="3000" b="1" dirty="0" err="1">
                <a:highlight>
                  <a:srgbClr val="F1F3F2"/>
                </a:highlight>
              </a:rPr>
              <a:t>mais</a:t>
            </a:r>
            <a:r>
              <a:rPr lang="en-US" sz="3000" b="1" dirty="0">
                <a:highlight>
                  <a:srgbClr val="F1F3F2"/>
                </a:highlight>
              </a:rPr>
              <a:t> de uma </a:t>
            </a:r>
            <a:r>
              <a:rPr lang="en-US" sz="3000" b="1" dirty="0" err="1">
                <a:highlight>
                  <a:srgbClr val="F1F3F2"/>
                </a:highlight>
              </a:rPr>
              <a:t>modalidade</a:t>
            </a:r>
            <a:r>
              <a:rPr lang="en-US" sz="3000" b="1" dirty="0">
                <a:highlight>
                  <a:srgbClr val="F1F3F2"/>
                </a:highlight>
              </a:rPr>
              <a:t> de </a:t>
            </a:r>
            <a:r>
              <a:rPr lang="en-US" sz="3000" b="1" dirty="0" err="1">
                <a:highlight>
                  <a:srgbClr val="F1F3F2"/>
                </a:highlight>
              </a:rPr>
              <a:t>garantia</a:t>
            </a:r>
            <a:r>
              <a:rPr lang="en-US" sz="3000" b="1" dirty="0">
                <a:highlight>
                  <a:srgbClr val="F1F3F2"/>
                </a:highlight>
              </a:rPr>
              <a:t> </a:t>
            </a:r>
            <a:r>
              <a:rPr lang="en-US" sz="3000" dirty="0"/>
              <a:t>num </a:t>
            </a:r>
            <a:r>
              <a:rPr lang="en-US" sz="3000" dirty="0" err="1"/>
              <a:t>mesmo</a:t>
            </a:r>
            <a:r>
              <a:rPr lang="en-US" sz="3000" dirty="0"/>
              <a:t> contrato de locação;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3000" b="1" dirty="0" err="1">
                <a:highlight>
                  <a:srgbClr val="F1F3F2"/>
                </a:highlight>
              </a:rPr>
              <a:t>cobrar</a:t>
            </a:r>
            <a:r>
              <a:rPr lang="en-US" sz="3000" b="1" dirty="0">
                <a:highlight>
                  <a:srgbClr val="F1F3F2"/>
                </a:highlight>
              </a:rPr>
              <a:t> </a:t>
            </a:r>
            <a:r>
              <a:rPr lang="en-US" sz="3000" b="1" dirty="0" err="1">
                <a:highlight>
                  <a:srgbClr val="F1F3F2"/>
                </a:highlight>
              </a:rPr>
              <a:t>antecipadamente</a:t>
            </a:r>
            <a:r>
              <a:rPr lang="en-US" sz="3000" b="1" dirty="0">
                <a:highlight>
                  <a:srgbClr val="F1F3F2"/>
                </a:highlight>
              </a:rPr>
              <a:t> o aluguel</a:t>
            </a:r>
            <a:r>
              <a:rPr lang="en-US" sz="3000" dirty="0"/>
              <a:t>, salvo a </a:t>
            </a:r>
            <a:r>
              <a:rPr lang="en-US" sz="3000" dirty="0" err="1"/>
              <a:t>hipótese</a:t>
            </a:r>
            <a:r>
              <a:rPr lang="en-US" sz="3000" dirty="0"/>
              <a:t> do art. 42 e da locação para </a:t>
            </a:r>
            <a:r>
              <a:rPr lang="en-US" sz="3000" dirty="0" err="1"/>
              <a:t>temporada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885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0241A6-5B96-4147-AE10-631211C86683}"/>
              </a:ext>
            </a:extLst>
          </p:cNvPr>
          <p:cNvSpPr txBox="1">
            <a:spLocks/>
          </p:cNvSpPr>
          <p:nvPr/>
        </p:nvSpPr>
        <p:spPr>
          <a:xfrm>
            <a:off x="25558" y="308882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600" b="1">
                <a:solidFill>
                  <a:schemeClr val="bg1"/>
                </a:solidFill>
              </a:rPr>
              <a:t>19 - O locador, a depender de algumas ações ou omissões, pode ser preso</a:t>
            </a:r>
            <a:endParaRPr lang="pt-BR" sz="2600" b="1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D23314-36EC-4C02-94DB-77C9B319D54B}"/>
              </a:ext>
            </a:extLst>
          </p:cNvPr>
          <p:cNvSpPr/>
          <p:nvPr/>
        </p:nvSpPr>
        <p:spPr>
          <a:xfrm>
            <a:off x="179512" y="120823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O Art. 44 e incisos da Lei do Inquilinato caracteriza como crime, </a:t>
            </a:r>
            <a:r>
              <a:rPr lang="pt-BR" sz="2800" b="1" dirty="0"/>
              <a:t>punível com </a:t>
            </a:r>
            <a:r>
              <a:rPr lang="pt-BR" sz="2800" b="1" dirty="0">
                <a:highlight>
                  <a:srgbClr val="F1F3F2"/>
                </a:highlight>
              </a:rPr>
              <a:t>detenção de três meses a um ano</a:t>
            </a:r>
            <a:r>
              <a:rPr lang="pt-BR" sz="2800" b="1" dirty="0"/>
              <a:t>, que poderá ser substituída pela prestação de serviços à comunidade: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F926C41-667A-4D1C-A7EE-8948E9EC497C}"/>
              </a:ext>
            </a:extLst>
          </p:cNvPr>
          <p:cNvSpPr/>
          <p:nvPr/>
        </p:nvSpPr>
        <p:spPr>
          <a:xfrm>
            <a:off x="395536" y="3284984"/>
            <a:ext cx="863568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600" dirty="0"/>
              <a:t>I - </a:t>
            </a:r>
            <a:r>
              <a:rPr lang="pt-BR" sz="2600" b="1" dirty="0">
                <a:highlight>
                  <a:srgbClr val="F1F3F2"/>
                </a:highlight>
              </a:rPr>
              <a:t>recusar</a:t>
            </a:r>
            <a:r>
              <a:rPr lang="pt-BR" sz="2600" b="1" i="1" dirty="0">
                <a:highlight>
                  <a:srgbClr val="F1F3F2"/>
                </a:highlight>
              </a:rPr>
              <a:t>-</a:t>
            </a:r>
            <a:r>
              <a:rPr lang="pt-BR" sz="2600" b="1" dirty="0">
                <a:highlight>
                  <a:srgbClr val="F1F3F2"/>
                </a:highlight>
              </a:rPr>
              <a:t>se</a:t>
            </a:r>
            <a:r>
              <a:rPr lang="pt-BR" sz="2600" dirty="0"/>
              <a:t> o locador ou sublocador, nas habitações coletivas multifamiliares, a fornecer recibo discriminado do aluguel e encargos;</a:t>
            </a:r>
          </a:p>
          <a:p>
            <a:pPr>
              <a:spcAft>
                <a:spcPts val="1800"/>
              </a:spcAft>
            </a:pPr>
            <a:r>
              <a:rPr lang="pt-BR" sz="2600" dirty="0"/>
              <a:t>II - </a:t>
            </a:r>
            <a:r>
              <a:rPr lang="pt-BR" sz="2600" b="1" dirty="0">
                <a:highlight>
                  <a:srgbClr val="F1F3F2"/>
                </a:highlight>
              </a:rPr>
              <a:t>deixar</a:t>
            </a:r>
            <a:r>
              <a:rPr lang="pt-BR" sz="2600" dirty="0"/>
              <a:t> o </a:t>
            </a:r>
            <a:r>
              <a:rPr lang="pt-BR" sz="2600" dirty="0" err="1"/>
              <a:t>retomante</a:t>
            </a:r>
            <a:r>
              <a:rPr lang="pt-BR" sz="2600" dirty="0"/>
              <a:t>, dentro de cento e oitenta dias após a entrega do imóvel, no caso do inciso III do art. 47, de usá</a:t>
            </a:r>
            <a:r>
              <a:rPr lang="pt-BR" sz="2600" i="1" dirty="0"/>
              <a:t>-</a:t>
            </a:r>
            <a:r>
              <a:rPr lang="pt-BR" sz="2600" dirty="0"/>
              <a:t>lo para o fim declarado ou, usando</a:t>
            </a:r>
            <a:r>
              <a:rPr lang="pt-BR" sz="2600" i="1" dirty="0"/>
              <a:t>-</a:t>
            </a:r>
            <a:r>
              <a:rPr lang="pt-BR" sz="2600" dirty="0"/>
              <a:t>o, não o fizer pelo prazo mínimo de um ano;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694CD92-8D95-4A4E-AABB-2DFBDBF70E90}"/>
              </a:ext>
            </a:extLst>
          </p:cNvPr>
          <p:cNvSpPr txBox="1">
            <a:spLocks/>
          </p:cNvSpPr>
          <p:nvPr/>
        </p:nvSpPr>
        <p:spPr>
          <a:xfrm>
            <a:off x="0" y="295212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19 - O locador, a depender de algumas ações ou omissões, pode ser preso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D36B47-BEB5-490A-AF17-81D6ADB77755}"/>
              </a:ext>
            </a:extLst>
          </p:cNvPr>
          <p:cNvSpPr/>
          <p:nvPr/>
        </p:nvSpPr>
        <p:spPr>
          <a:xfrm>
            <a:off x="107503" y="1729357"/>
            <a:ext cx="90364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pt-BR" sz="2600" dirty="0"/>
              <a:t>III - </a:t>
            </a:r>
            <a:r>
              <a:rPr lang="pt-BR" sz="2600" b="1" dirty="0">
                <a:highlight>
                  <a:srgbClr val="F1F3F2"/>
                </a:highlight>
              </a:rPr>
              <a:t>não iniciar o proprietário, promissário comprador ou promissário cessionário</a:t>
            </a:r>
            <a:r>
              <a:rPr lang="pt-BR" sz="2600" dirty="0"/>
              <a:t>, nos casos do inciso IV do art. 9º, inciso</a:t>
            </a:r>
          </a:p>
          <a:p>
            <a:pPr>
              <a:spcAft>
                <a:spcPts val="1800"/>
              </a:spcAft>
            </a:pPr>
            <a:r>
              <a:rPr lang="pt-BR" sz="2600" dirty="0"/>
              <a:t>IV do art. 47, inciso I do art. 52 e inciso II do art. 53, a </a:t>
            </a:r>
            <a:r>
              <a:rPr lang="pt-BR" sz="2600" b="1" dirty="0">
                <a:highlight>
                  <a:srgbClr val="F1F3F2"/>
                </a:highlight>
              </a:rPr>
              <a:t>demolição ou a reparação do imóvel, dentro de sessenta dias</a:t>
            </a:r>
            <a:r>
              <a:rPr lang="pt-BR" sz="2600" dirty="0"/>
              <a:t> contados de sua entrega;</a:t>
            </a:r>
          </a:p>
          <a:p>
            <a:pPr>
              <a:spcAft>
                <a:spcPts val="1800"/>
              </a:spcAft>
            </a:pPr>
            <a:r>
              <a:rPr lang="pt-BR" sz="2600" dirty="0"/>
              <a:t>IV - </a:t>
            </a:r>
            <a:r>
              <a:rPr lang="pt-BR" sz="2600" b="1" dirty="0">
                <a:highlight>
                  <a:srgbClr val="F1F3F2"/>
                </a:highlight>
              </a:rPr>
              <a:t>executar o despejo com inobservância </a:t>
            </a:r>
            <a:r>
              <a:rPr lang="pt-BR" sz="2600" dirty="0"/>
              <a:t>do disposto no § 2º do art. 65.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83DFB64-A0E8-43A8-9EA3-17CA2586A33C}"/>
              </a:ext>
            </a:extLst>
          </p:cNvPr>
          <p:cNvSpPr/>
          <p:nvPr/>
        </p:nvSpPr>
        <p:spPr>
          <a:xfrm>
            <a:off x="1721733" y="5128643"/>
            <a:ext cx="5808037" cy="861774"/>
          </a:xfrm>
          <a:prstGeom prst="rect">
            <a:avLst/>
          </a:prstGeom>
          <a:solidFill>
            <a:srgbClr val="F1F3F2"/>
          </a:solidFill>
        </p:spPr>
        <p:txBody>
          <a:bodyPr wrap="square">
            <a:spAutoFit/>
          </a:bodyPr>
          <a:lstStyle/>
          <a:p>
            <a:pPr algn="ctr"/>
            <a:r>
              <a:rPr lang="pt-BR" sz="2500" dirty="0"/>
              <a:t>Este prevê, ainda, a </a:t>
            </a:r>
            <a:r>
              <a:rPr lang="pt-BR" sz="2500" b="1" dirty="0"/>
              <a:t>possibilidade de multa de 12 a 24 meses de aluguel.</a:t>
            </a:r>
          </a:p>
        </p:txBody>
      </p:sp>
    </p:spTree>
    <p:extLst>
      <p:ext uri="{BB962C8B-B14F-4D97-AF65-F5344CB8AC3E}">
        <p14:creationId xmlns:p14="http://schemas.microsoft.com/office/powerpoint/2010/main" val="3671994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123283B-42F1-4AD4-9A2C-ACC687A77D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791"/>
          <a:stretch/>
        </p:blipFill>
        <p:spPr>
          <a:xfrm>
            <a:off x="0" y="0"/>
            <a:ext cx="9144000" cy="302710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606C4AF-9291-4E0F-972D-A6CF12184CFA}"/>
              </a:ext>
            </a:extLst>
          </p:cNvPr>
          <p:cNvSpPr txBox="1">
            <a:spLocks/>
          </p:cNvSpPr>
          <p:nvPr/>
        </p:nvSpPr>
        <p:spPr>
          <a:xfrm>
            <a:off x="0" y="191850"/>
            <a:ext cx="9144000" cy="89255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19 - O locador, a depender de algumas ações ou omissões, pode ser preso</a:t>
            </a:r>
          </a:p>
        </p:txBody>
      </p:sp>
      <p:pic>
        <p:nvPicPr>
          <p:cNvPr id="8" name="Imagem 7" descr="Uma imagem contendo placar&#10;&#10;Descrição gerada automaticamente">
            <a:extLst>
              <a:ext uri="{FF2B5EF4-FFF2-40B4-BE49-F238E27FC236}">
                <a16:creationId xmlns:a16="http://schemas.microsoft.com/office/drawing/2014/main" id="{86065AB1-5F67-4F1A-87D9-D3794FA44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308304" y="3830897"/>
            <a:ext cx="1835696" cy="199726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8D918FA-E2F1-47D7-B040-D1E64166C5CB}"/>
              </a:ext>
            </a:extLst>
          </p:cNvPr>
          <p:cNvSpPr/>
          <p:nvPr/>
        </p:nvSpPr>
        <p:spPr>
          <a:xfrm>
            <a:off x="179512" y="3645024"/>
            <a:ext cx="68407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dirty="0"/>
              <a:t>O locador, ao praticar alguns atos ou omitir-se na prática de outros, </a:t>
            </a:r>
            <a:r>
              <a:rPr lang="pt-BR" sz="3000" b="1" dirty="0">
                <a:highlight>
                  <a:srgbClr val="F1F3F2"/>
                </a:highlight>
              </a:rPr>
              <a:t>está sujeito a prisão</a:t>
            </a:r>
            <a:r>
              <a:rPr lang="pt-BR" sz="3000" dirty="0"/>
              <a:t> se, após o trâmite do processo, for apurado que cometeu contravenção ou crime. </a:t>
            </a:r>
          </a:p>
        </p:txBody>
      </p:sp>
    </p:spTree>
    <p:extLst>
      <p:ext uri="{BB962C8B-B14F-4D97-AF65-F5344CB8AC3E}">
        <p14:creationId xmlns:p14="http://schemas.microsoft.com/office/powerpoint/2010/main" val="1079604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5DC90-7F3E-4C61-BD28-9E9A0765B5D9}"/>
              </a:ext>
            </a:extLst>
          </p:cNvPr>
          <p:cNvSpPr txBox="1">
            <a:spLocks/>
          </p:cNvSpPr>
          <p:nvPr/>
        </p:nvSpPr>
        <p:spPr>
          <a:xfrm>
            <a:off x="0" y="256553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>
                <a:solidFill>
                  <a:schemeClr val="bg1"/>
                </a:solidFill>
              </a:rPr>
              <a:t>20 - A locação não residencial pode ser destinada a moradia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45EB01-B331-4BFB-B0BB-420CDA2B83C9}"/>
              </a:ext>
            </a:extLst>
          </p:cNvPr>
          <p:cNvSpPr/>
          <p:nvPr/>
        </p:nvSpPr>
        <p:spPr>
          <a:xfrm>
            <a:off x="159657" y="1085640"/>
            <a:ext cx="8824686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3200" b="1" dirty="0"/>
              <a:t>Pode ser </a:t>
            </a:r>
            <a:r>
              <a:rPr lang="en-US" sz="3200" b="1" dirty="0" err="1"/>
              <a:t>realizada</a:t>
            </a:r>
            <a:r>
              <a:rPr lang="en-US" sz="3200" b="1" dirty="0"/>
              <a:t> a locação de um imóvel, destinada à moradia, como não residencial.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7878C52-2B01-4F06-B63E-A6F360B94F71}"/>
              </a:ext>
            </a:extLst>
          </p:cNvPr>
          <p:cNvSpPr/>
          <p:nvPr/>
        </p:nvSpPr>
        <p:spPr>
          <a:xfrm>
            <a:off x="296190" y="2564904"/>
            <a:ext cx="88246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Art. 55  da Lei do </a:t>
            </a:r>
            <a:r>
              <a:rPr lang="en-US" sz="3000" dirty="0" err="1">
                <a:solidFill>
                  <a:srgbClr val="000000"/>
                </a:solidFill>
              </a:rPr>
              <a:t>Inquilinato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</a:rPr>
              <a:t>Caracterizar</a:t>
            </a:r>
            <a:r>
              <a:rPr lang="en-US" sz="3000" dirty="0">
                <a:solidFill>
                  <a:srgbClr val="000000"/>
                </a:solidFill>
              </a:rPr>
              <a:t> no contrato, </a:t>
            </a:r>
            <a:r>
              <a:rPr lang="en-US" sz="3000" dirty="0" err="1">
                <a:solidFill>
                  <a:srgbClr val="000000"/>
                </a:solidFill>
              </a:rPr>
              <a:t>esclarecendo</a:t>
            </a:r>
            <a:r>
              <a:rPr lang="en-US" sz="3000" dirty="0">
                <a:solidFill>
                  <a:srgbClr val="000000"/>
                </a:solidFill>
              </a:rPr>
              <a:t> a </a:t>
            </a:r>
            <a:r>
              <a:rPr lang="en-US" sz="3000" u="sng" dirty="0" err="1">
                <a:solidFill>
                  <a:srgbClr val="000000"/>
                </a:solidFill>
              </a:rPr>
              <a:t>natureza</a:t>
            </a:r>
            <a:r>
              <a:rPr lang="en-US" sz="3000" u="sng" dirty="0">
                <a:solidFill>
                  <a:srgbClr val="000000"/>
                </a:solidFill>
              </a:rPr>
              <a:t> do contrato </a:t>
            </a:r>
            <a:r>
              <a:rPr lang="en-US" sz="3000" dirty="0">
                <a:solidFill>
                  <a:srgbClr val="000000"/>
                </a:solidFill>
              </a:rPr>
              <a:t>e a </a:t>
            </a:r>
            <a:r>
              <a:rPr lang="en-US" sz="3000" u="sng" dirty="0" err="1">
                <a:solidFill>
                  <a:srgbClr val="000000"/>
                </a:solidFill>
              </a:rPr>
              <a:t>finalidade</a:t>
            </a:r>
            <a:r>
              <a:rPr lang="en-US" sz="3000" u="sng" dirty="0">
                <a:solidFill>
                  <a:srgbClr val="000000"/>
                </a:solidFill>
              </a:rPr>
              <a:t> da locação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</a:rPr>
              <a:t>Interessante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mencionar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expressamente</a:t>
            </a:r>
            <a:r>
              <a:rPr lang="en-US" sz="3000" dirty="0">
                <a:solidFill>
                  <a:srgbClr val="000000"/>
                </a:solidFill>
              </a:rPr>
              <a:t> no contrato o </a:t>
            </a:r>
            <a:r>
              <a:rPr lang="en-US" sz="3000" dirty="0" err="1">
                <a:solidFill>
                  <a:srgbClr val="000000"/>
                </a:solidFill>
              </a:rPr>
              <a:t>dispositivo</a:t>
            </a:r>
            <a:r>
              <a:rPr lang="en-US" sz="3000" dirty="0">
                <a:solidFill>
                  <a:srgbClr val="000000"/>
                </a:solidFill>
              </a:rPr>
              <a:t> da Lei e a </a:t>
            </a:r>
            <a:r>
              <a:rPr lang="en-US" sz="3000" dirty="0" err="1">
                <a:solidFill>
                  <a:srgbClr val="000000"/>
                </a:solidFill>
              </a:rPr>
              <a:t>ciência</a:t>
            </a:r>
            <a:r>
              <a:rPr lang="en-US" sz="3000" dirty="0">
                <a:solidFill>
                  <a:srgbClr val="000000"/>
                </a:solidFill>
              </a:rPr>
              <a:t> das </a:t>
            </a:r>
            <a:r>
              <a:rPr lang="en-US" sz="3000" dirty="0" err="1">
                <a:solidFill>
                  <a:srgbClr val="000000"/>
                </a:solidFill>
              </a:rPr>
              <a:t>partes</a:t>
            </a:r>
            <a:r>
              <a:rPr lang="en-US" sz="3000" dirty="0">
                <a:solidFill>
                  <a:srgbClr val="000000"/>
                </a:solidFill>
              </a:rPr>
              <a:t> de que </a:t>
            </a:r>
            <a:r>
              <a:rPr lang="en-US" sz="3000" dirty="0" err="1">
                <a:solidFill>
                  <a:srgbClr val="000000"/>
                </a:solidFill>
              </a:rPr>
              <a:t>tal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contratação</a:t>
            </a:r>
            <a:r>
              <a:rPr lang="en-US" sz="3000" dirty="0">
                <a:solidFill>
                  <a:srgbClr val="000000"/>
                </a:solidFill>
              </a:rPr>
              <a:t> se </a:t>
            </a:r>
            <a:r>
              <a:rPr lang="en-US" sz="3000" dirty="0" err="1">
                <a:solidFill>
                  <a:srgbClr val="000000"/>
                </a:solidFill>
              </a:rPr>
              <a:t>enquadra</a:t>
            </a:r>
            <a:r>
              <a:rPr lang="en-US" sz="3000" dirty="0">
                <a:solidFill>
                  <a:srgbClr val="000000"/>
                </a:solidFill>
              </a:rPr>
              <a:t> como não residencial.</a:t>
            </a:r>
          </a:p>
        </p:txBody>
      </p:sp>
    </p:spTree>
    <p:extLst>
      <p:ext uri="{BB962C8B-B14F-4D97-AF65-F5344CB8AC3E}">
        <p14:creationId xmlns:p14="http://schemas.microsoft.com/office/powerpoint/2010/main" val="33733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-1325452" y="247044"/>
          <a:ext cx="7726252" cy="294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4105722" y="738425"/>
            <a:ext cx="46539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/>
              <a:t>1 - Que </a:t>
            </a:r>
            <a:r>
              <a:rPr lang="pt-BR" sz="3200" b="1"/>
              <a:t>ASSUNTOS</a:t>
            </a:r>
            <a:r>
              <a:rPr lang="pt-BR" sz="3200"/>
              <a:t> você gostaria de ver </a:t>
            </a:r>
            <a:r>
              <a:rPr lang="pt-BR" sz="3200" b="1"/>
              <a:t>ABORDADOS</a:t>
            </a:r>
            <a:r>
              <a:rPr lang="pt-BR" sz="3200"/>
              <a:t> no curso?</a:t>
            </a:r>
          </a:p>
          <a:p>
            <a:endParaRPr lang="pt-BR" sz="3200"/>
          </a:p>
          <a:p>
            <a:r>
              <a:rPr lang="pt-BR" sz="3200"/>
              <a:t>2 - Ao final do curso </a:t>
            </a:r>
            <a:r>
              <a:rPr lang="pt-BR" sz="3200" b="1"/>
              <a:t>ESPERA SER CAPAZ </a:t>
            </a:r>
            <a:r>
              <a:rPr lang="pt-BR" sz="3200"/>
              <a:t>do que?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68437" y="4919246"/>
            <a:ext cx="401275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Use a ferramenta CHAT e escreva sobre suas expectativas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473EDD-FB95-4C23-A132-9BD235D88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" y="437084"/>
            <a:ext cx="4028899" cy="40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1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57624C-6612-4301-B72B-60F9B9F41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73" b="38506"/>
          <a:stretch/>
        </p:blipFill>
        <p:spPr>
          <a:xfrm>
            <a:off x="-15168" y="516836"/>
            <a:ext cx="9159168" cy="259658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36BD84D-0482-43F1-B1D7-80929B1D4E86}"/>
              </a:ext>
            </a:extLst>
          </p:cNvPr>
          <p:cNvSpPr/>
          <p:nvPr/>
        </p:nvSpPr>
        <p:spPr>
          <a:xfrm>
            <a:off x="179512" y="3744575"/>
            <a:ext cx="710449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highlight>
                  <a:srgbClr val="F1F3F2"/>
                </a:highlight>
              </a:rPr>
              <a:t>É considerada locação não-residencial </a:t>
            </a:r>
            <a:r>
              <a:rPr lang="pt-BR" sz="3000" dirty="0"/>
              <a:t>quando o locatário for pessoa jurídica e o imóvel destinar</a:t>
            </a:r>
            <a:r>
              <a:rPr lang="pt-BR" sz="3000" i="1" dirty="0"/>
              <a:t>-</a:t>
            </a:r>
            <a:r>
              <a:rPr lang="pt-BR" sz="3000" dirty="0"/>
              <a:t>se ao uso de seus titulares, diretores, sócios, gerentes, executivos ou empregados.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DF9ED47-70D3-4FB8-973E-97400F936760}"/>
              </a:ext>
            </a:extLst>
          </p:cNvPr>
          <p:cNvSpPr txBox="1">
            <a:spLocks/>
          </p:cNvSpPr>
          <p:nvPr/>
        </p:nvSpPr>
        <p:spPr>
          <a:xfrm>
            <a:off x="-15168" y="17902"/>
            <a:ext cx="9144000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>
                <a:solidFill>
                  <a:schemeClr val="bg1"/>
                </a:solidFill>
              </a:rPr>
              <a:t>20 - A locação não residencial pode ser destinada a moradia</a:t>
            </a:r>
          </a:p>
        </p:txBody>
      </p:sp>
      <p:pic>
        <p:nvPicPr>
          <p:cNvPr id="4" name="Imagem 3" descr="Uma imagem contendo placar&#10;&#10;Descrição gerada automaticamente">
            <a:extLst>
              <a:ext uri="{FF2B5EF4-FFF2-40B4-BE49-F238E27FC236}">
                <a16:creationId xmlns:a16="http://schemas.microsoft.com/office/drawing/2014/main" id="{566DA5FF-4363-432C-A67A-04C77832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7284007" y="3933056"/>
            <a:ext cx="1859993" cy="20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07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C7005A4-D113-4912-A296-5D23C5440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7517" b="1405"/>
          <a:stretch/>
        </p:blipFill>
        <p:spPr>
          <a:xfrm>
            <a:off x="5292080" y="1"/>
            <a:ext cx="385192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07504" y="620688"/>
            <a:ext cx="50405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/>
              <a:t>As pessoas </a:t>
            </a:r>
            <a:r>
              <a:rPr lang="pt-BR" sz="2600" b="1" dirty="0">
                <a:highlight>
                  <a:srgbClr val="F1F3F2"/>
                </a:highlight>
              </a:rPr>
              <a:t>repetem as informações sem checar a veracidade</a:t>
            </a:r>
            <a:r>
              <a:rPr lang="pt-BR" sz="2600" dirty="0"/>
              <a:t>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b="1" dirty="0">
                <a:highlight>
                  <a:srgbClr val="F1F3F2"/>
                </a:highlight>
              </a:rPr>
              <a:t>Os profissionais não contestam </a:t>
            </a:r>
            <a:r>
              <a:rPr lang="pt-BR" sz="2600" dirty="0"/>
              <a:t>e embasam as afirmações.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/>
              <a:t>Necessário </a:t>
            </a:r>
            <a:r>
              <a:rPr lang="pt-BR" sz="2600" b="1" dirty="0">
                <a:highlight>
                  <a:srgbClr val="F1F3F2"/>
                </a:highlight>
              </a:rPr>
              <a:t>demonstrar</a:t>
            </a:r>
            <a:r>
              <a:rPr lang="pt-BR" sz="2600" dirty="0"/>
              <a:t>, sem criar animosidade, que o entendimento é equivocado.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/>
              <a:t>O profissional precisa ser diferenciado e </a:t>
            </a:r>
            <a:r>
              <a:rPr lang="pt-BR" sz="2600" b="1" dirty="0">
                <a:highlight>
                  <a:srgbClr val="F1F3F2"/>
                </a:highlight>
              </a:rPr>
              <a:t>conhecer sua área de atuação</a:t>
            </a:r>
            <a:r>
              <a:rPr lang="pt-BR" sz="2600" dirty="0"/>
              <a:t>, agindo com firmeza e conhecimento de causa.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060" y="0"/>
            <a:ext cx="9134939" cy="49244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2600" b="1" dirty="0">
                <a:solidFill>
                  <a:schemeClr val="bg1"/>
                </a:solidFill>
              </a:rPr>
              <a:t>POR QUE ESSES “MITOS” SÃO TÃO COMUNS?</a:t>
            </a:r>
          </a:p>
        </p:txBody>
      </p:sp>
    </p:spTree>
    <p:extLst>
      <p:ext uri="{BB962C8B-B14F-4D97-AF65-F5344CB8AC3E}">
        <p14:creationId xmlns:p14="http://schemas.microsoft.com/office/powerpoint/2010/main" val="358459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1520" y="188640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REFERÊNCIAS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76604" y="1484784"/>
            <a:ext cx="8064896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dirty="0"/>
              <a:t>BRASIL. Código Civil Brasileiro. </a:t>
            </a:r>
            <a:r>
              <a:rPr lang="pt-BR" sz="2300" b="1" dirty="0"/>
              <a:t>Lei n. 10.406/02</a:t>
            </a:r>
            <a:r>
              <a:rPr lang="pt-BR" sz="2300" dirty="0"/>
              <a:t>. Disponível em http://www.planalto.gov.br/ccivil_03/leis/2002/l10406.htm. Acesso em 28.07.19.</a:t>
            </a:r>
          </a:p>
          <a:p>
            <a:endParaRPr lang="pt-BR" sz="2300" dirty="0"/>
          </a:p>
          <a:p>
            <a:r>
              <a:rPr lang="pt-BR" sz="2300" dirty="0"/>
              <a:t>BRASIL. </a:t>
            </a:r>
            <a:r>
              <a:rPr lang="pt-BR" sz="2300" b="1" dirty="0"/>
              <a:t>Lei n. 8.245/91</a:t>
            </a:r>
            <a:r>
              <a:rPr lang="pt-BR" sz="2300" dirty="0"/>
              <a:t>. Disponível em </a:t>
            </a:r>
            <a:endParaRPr lang="pt-BR" sz="2300" dirty="0">
              <a:hlinkClick r:id="rId3"/>
            </a:endParaRPr>
          </a:p>
          <a:p>
            <a:r>
              <a:rPr lang="pt-BR" sz="2300" dirty="0"/>
              <a:t>http://www.planalto.gov.br/ccivil_03/leis/l8245.htm. Acesso em Acesso em 28.07.19.</a:t>
            </a:r>
          </a:p>
          <a:p>
            <a:endParaRPr lang="pt-BR" sz="2300" dirty="0"/>
          </a:p>
          <a:p>
            <a:r>
              <a:rPr lang="pt-BR" sz="2300" dirty="0"/>
              <a:t>LOSSO, Marcelo Ribeiro. </a:t>
            </a:r>
            <a:r>
              <a:rPr lang="pt-BR" sz="2300" b="1" dirty="0"/>
              <a:t>Material Didático disponibilizado aos alunos do Curso Superior de Tecnologia em Negócios Imobiliários da UFPR</a:t>
            </a:r>
            <a:r>
              <a:rPr lang="pt-BR" sz="2300" dirty="0"/>
              <a:t>. Curitiba, 2019.</a:t>
            </a:r>
          </a:p>
          <a:p>
            <a:endParaRPr lang="pt-BR" sz="2300" dirty="0"/>
          </a:p>
          <a:p>
            <a:endParaRPr lang="pt-BR" sz="2300" dirty="0"/>
          </a:p>
          <a:p>
            <a:r>
              <a:rPr lang="pt-BR" sz="2300" dirty="0"/>
              <a:t> </a:t>
            </a:r>
          </a:p>
          <a:p>
            <a:endParaRPr lang="pt-BR" sz="2300" dirty="0"/>
          </a:p>
          <a:p>
            <a:endParaRPr lang="pt-BR" sz="2300" dirty="0"/>
          </a:p>
          <a:p>
            <a:endParaRPr lang="pt-BR" sz="2300" dirty="0"/>
          </a:p>
          <a:p>
            <a:endParaRPr lang="pt-BR" sz="23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pt-BR" sz="23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79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10">
            <a:extLst>
              <a:ext uri="{FF2B5EF4-FFF2-40B4-BE49-F238E27FC236}">
                <a16:creationId xmlns:a16="http://schemas.microsoft.com/office/drawing/2014/main" id="{2E620277-557C-4536-8934-D91588FB6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6965" y="2348880"/>
            <a:ext cx="2397035" cy="450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m 13">
            <a:extLst>
              <a:ext uri="{FF2B5EF4-FFF2-40B4-BE49-F238E27FC236}">
                <a16:creationId xmlns:a16="http://schemas.microsoft.com/office/drawing/2014/main" id="{D1C8EB5D-D510-4F69-8798-82DBFB29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77037"/>
            <a:ext cx="1080120" cy="10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Imagem 1">
            <a:extLst>
              <a:ext uri="{FF2B5EF4-FFF2-40B4-BE49-F238E27FC236}">
                <a16:creationId xmlns:a16="http://schemas.microsoft.com/office/drawing/2014/main" id="{E7DDC4DC-1ECF-419E-8418-78012775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0" y="5612012"/>
            <a:ext cx="4701301" cy="9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tângulo 2">
            <a:extLst>
              <a:ext uri="{FF2B5EF4-FFF2-40B4-BE49-F238E27FC236}">
                <a16:creationId xmlns:a16="http://schemas.microsoft.com/office/drawing/2014/main" id="{7813BFEC-B3AB-4E3F-BE0B-AB9FCD5CB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95948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6600" b="1" dirty="0"/>
              <a:t>Obrigado!</a:t>
            </a:r>
          </a:p>
        </p:txBody>
      </p:sp>
      <p:pic>
        <p:nvPicPr>
          <p:cNvPr id="8" name="Imagem 7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6DA1C50F-CD4A-496E-8E07-A075DE45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6"/>
          <a:stretch/>
        </p:blipFill>
        <p:spPr>
          <a:xfrm>
            <a:off x="3720344" y="2803944"/>
            <a:ext cx="1703312" cy="11022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E62EB95-BB34-4923-9E11-C7DFCCE7F95F}"/>
              </a:ext>
            </a:extLst>
          </p:cNvPr>
          <p:cNvSpPr/>
          <p:nvPr/>
        </p:nvSpPr>
        <p:spPr>
          <a:xfrm>
            <a:off x="2351899" y="400047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</a:rPr>
              <a:t>Professor Marcelo Ribeiro </a:t>
            </a:r>
            <a:r>
              <a:rPr lang="pt-B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</a:rPr>
              <a:t>Losso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inherit"/>
            </a:endParaRPr>
          </a:p>
          <a:p>
            <a:pPr algn="ctr"/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</a:rPr>
              <a:t>E-mail: </a:t>
            </a:r>
            <a:r>
              <a:rPr lang="pt-BR" dirty="0"/>
              <a:t>marceloribeirolosso@gmail.com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inherit"/>
            </a:endParaRPr>
          </a:p>
          <a:p>
            <a:pPr algn="ctr"/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</a:rPr>
              <a:t>Contato: </a:t>
            </a:r>
            <a:r>
              <a:rPr lang="pt-BR" dirty="0"/>
              <a:t>(41) 99981.0765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inherit"/>
            </a:endParaRPr>
          </a:p>
          <a:p>
            <a:pPr algn="ctr"/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inherit"/>
              </a:rPr>
              <a:t>Instagram: </a:t>
            </a:r>
            <a:r>
              <a:rPr lang="pt-BR" dirty="0" err="1"/>
              <a:t>marceloribeirolosso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inheri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E5F33A7-0FD3-4489-97F0-07D7EF650D37}"/>
              </a:ext>
            </a:extLst>
          </p:cNvPr>
          <p:cNvSpPr/>
          <p:nvPr/>
        </p:nvSpPr>
        <p:spPr>
          <a:xfrm>
            <a:off x="107504" y="413847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Regional Metropolitana - Curitiba – (41) 3259-6000 - </a:t>
            </a:r>
            <a:r>
              <a:rPr lang="pt-BR" sz="1200" dirty="0">
                <a:hlinkClick r:id="rId6"/>
              </a:rPr>
              <a:t>curitiba@secovipr.com.br</a:t>
            </a:r>
            <a:endParaRPr lang="pt-BR" sz="1200" dirty="0"/>
          </a:p>
          <a:p>
            <a:pPr algn="ctr"/>
            <a:r>
              <a:rPr lang="pt-BR" sz="1200" dirty="0"/>
              <a:t>Regional Litoral – Matinhos – (41) 3259-6000 - </a:t>
            </a:r>
            <a:r>
              <a:rPr lang="pt-BR" sz="1200" dirty="0">
                <a:hlinkClick r:id="rId6"/>
              </a:rPr>
              <a:t>curitiba@secovipr.com.br</a:t>
            </a:r>
            <a:endParaRPr lang="pt-BR" sz="1200" dirty="0"/>
          </a:p>
          <a:p>
            <a:pPr algn="ctr"/>
            <a:r>
              <a:rPr lang="pt-BR" sz="1200" dirty="0"/>
              <a:t>Regional Campos Gerais - Ponta Grossa – (41) 3259-6000 - </a:t>
            </a:r>
            <a:r>
              <a:rPr lang="pt-BR" sz="1200" dirty="0">
                <a:hlinkClick r:id="rId6"/>
              </a:rPr>
              <a:t>curitiba@secovipr.com.br</a:t>
            </a:r>
            <a:endParaRPr lang="pt-BR" sz="1200" dirty="0"/>
          </a:p>
          <a:p>
            <a:pPr algn="ctr"/>
            <a:r>
              <a:rPr lang="pt-BR" sz="1200" dirty="0"/>
              <a:t>Regional Cataratas - Foz do Iguaçu – (45) 3523-7711 - </a:t>
            </a:r>
            <a:r>
              <a:rPr lang="pt-BR" sz="1200" dirty="0">
                <a:hlinkClick r:id="rId7"/>
              </a:rPr>
              <a:t>foz@secovipr.com.br</a:t>
            </a:r>
            <a:endParaRPr lang="pt-BR" sz="1200" dirty="0"/>
          </a:p>
          <a:p>
            <a:pPr algn="ctr"/>
            <a:r>
              <a:rPr lang="pt-BR" sz="1200" dirty="0"/>
              <a:t>Regional Oeste - Cascavel – (45) 3225-2560 - </a:t>
            </a:r>
            <a:r>
              <a:rPr lang="pt-BR" sz="1200" dirty="0">
                <a:hlinkClick r:id="rId8"/>
              </a:rPr>
              <a:t>cascavel@secovipr.com.br</a:t>
            </a:r>
            <a:endParaRPr lang="pt-BR" sz="1200" dirty="0"/>
          </a:p>
          <a:p>
            <a:pPr algn="ctr"/>
            <a:r>
              <a:rPr lang="pt-BR" sz="1200" dirty="0"/>
              <a:t>Regional Noroeste - Maringá – (44) 3262-2433 - </a:t>
            </a:r>
            <a:r>
              <a:rPr lang="pt-BR" sz="1200" dirty="0">
                <a:hlinkClick r:id="rId9"/>
              </a:rPr>
              <a:t>maringa@secovipr.com.br</a:t>
            </a:r>
            <a:endParaRPr lang="pt-BR" sz="1200" dirty="0"/>
          </a:p>
          <a:p>
            <a:pPr algn="ctr"/>
            <a:r>
              <a:rPr lang="pt-BR" sz="1200" dirty="0"/>
              <a:t>Regional Norte - Londrina – (43) 3356-2703 - londrina@secovipr.com.br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esenho&#10;&#10;Descrição gerada automaticamente">
            <a:extLst>
              <a:ext uri="{FF2B5EF4-FFF2-40B4-BE49-F238E27FC236}">
                <a16:creationId xmlns:a16="http://schemas.microsoft.com/office/drawing/2014/main" id="{1087A8B3-D5BE-4F62-9F06-D34525A17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6457120" cy="1080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F789F2C-42B2-4ADC-A8B0-B32E2B7D1FC9}"/>
              </a:ext>
            </a:extLst>
          </p:cNvPr>
          <p:cNvSpPr/>
          <p:nvPr/>
        </p:nvSpPr>
        <p:spPr>
          <a:xfrm>
            <a:off x="323528" y="1385392"/>
            <a:ext cx="770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3600" b="1" dirty="0"/>
              <a:t>Compreender</a:t>
            </a:r>
            <a:r>
              <a:rPr lang="pt-BR" sz="3600" dirty="0"/>
              <a:t> as locações de imóveis urbanos;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3600" b="1" dirty="0"/>
              <a:t>Utilizar</a:t>
            </a:r>
            <a:r>
              <a:rPr lang="pt-BR" sz="3600" dirty="0"/>
              <a:t> a normatização para realizar locações de acordo com a legislação;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3600" b="1" dirty="0"/>
              <a:t>Identificar</a:t>
            </a:r>
            <a:r>
              <a:rPr lang="pt-BR" sz="3600" dirty="0"/>
              <a:t> o que é mito e o que é verdade nas alegações dos locatários;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3600" b="1" dirty="0"/>
              <a:t>Contestar</a:t>
            </a:r>
            <a:r>
              <a:rPr lang="pt-BR" sz="3600" dirty="0"/>
              <a:t> e fundamentar solicitações indevidas dos locatários.</a:t>
            </a:r>
          </a:p>
        </p:txBody>
      </p:sp>
    </p:spTree>
    <p:extLst>
      <p:ext uri="{BB962C8B-B14F-4D97-AF65-F5344CB8AC3E}">
        <p14:creationId xmlns:p14="http://schemas.microsoft.com/office/powerpoint/2010/main" val="1126644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EE8CA66-12F9-44B2-AD3C-90E859B454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86FD4F3-CF26-4DD4-A170-893203909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7820"/>
            <a:ext cx="6457120" cy="108000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BA3696D5-0EEA-4573-AE06-8E1D5CAA0A8C}"/>
              </a:ext>
            </a:extLst>
          </p:cNvPr>
          <p:cNvSpPr txBox="1"/>
          <p:nvPr/>
        </p:nvSpPr>
        <p:spPr>
          <a:xfrm>
            <a:off x="199597" y="1216440"/>
            <a:ext cx="8894462" cy="573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342900" lvl="0" indent="-342900">
              <a:buFont typeface="+mj-lt"/>
              <a:buAutoNum type="arabicPeriod"/>
              <a:defRPr sz="3200"/>
            </a:lvl1pPr>
          </a:lstStyle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1 - Inquilino não paga mais aluguel depois de vencido o contrato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GB" sz="2000" dirty="0"/>
              <a:t>2 - Despejo após três meses de inadimplência</a:t>
            </a:r>
            <a:endParaRPr lang="pt-BR" sz="2000" dirty="0"/>
          </a:p>
          <a:p>
            <a:pPr marL="0" indent="0">
              <a:lnSpc>
                <a:spcPts val="2000"/>
              </a:lnSpc>
              <a:buNone/>
            </a:pPr>
            <a:r>
              <a:rPr lang="en-GB" sz="2000" dirty="0"/>
              <a:t>3 - Multa de 2% por atraso</a:t>
            </a:r>
            <a:endParaRPr lang="pt-BR" sz="2000" dirty="0"/>
          </a:p>
          <a:p>
            <a:pPr marL="0" indent="0">
              <a:lnSpc>
                <a:spcPts val="2000"/>
              </a:lnSpc>
              <a:buNone/>
            </a:pPr>
            <a:r>
              <a:rPr lang="en-GB" sz="2000" dirty="0"/>
              <a:t>4 - Sair sem pagar</a:t>
            </a:r>
            <a:endParaRPr lang="pt-BR" sz="2000" dirty="0"/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5 - Multa integral por desistência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6 - Contrato de locação pode ter menos de 30 meses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7 - Proprietário quer o imóvel de volta – uso próprio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GB" sz="2000" dirty="0"/>
              <a:t>8 - Inquilino eterno</a:t>
            </a:r>
            <a:endParaRPr lang="pt-BR" sz="2000" dirty="0"/>
          </a:p>
          <a:p>
            <a:pPr marL="0" indent="0">
              <a:lnSpc>
                <a:spcPts val="2000"/>
              </a:lnSpc>
              <a:buNone/>
            </a:pPr>
            <a:r>
              <a:rPr lang="en-GB" sz="2000" dirty="0"/>
              <a:t>9 - O dono paga o IPTU</a:t>
            </a:r>
            <a:endParaRPr lang="pt-BR" sz="2000" dirty="0"/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10 - IGP-M é o índice de reajuste de aluguel de imóveis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11 - Reajuste de aluguel só a cada 12 meses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12 - Venda do imóvel locado, só com autorização do inquilino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13 - O inquilino pode proibir a entrada do locador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14 - Locatário tem direito de preferência em qualquer caso de alienação do imóvel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15 - Após retomada para uso próprio, o locador não pode realizar a venda do imóvel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16 - Fiador com único imóvel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17 - Ao retomar o imóvel comercial o locador não pode alugar para mesmo ramo de atividade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18 - Ao retomar o imóvel não residencial o locador deve indenizar o locatário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19 - O locador, a depender de algumas ações ou omissões, pode ser preso</a:t>
            </a:r>
          </a:p>
          <a:p>
            <a:pPr marL="0" indent="0">
              <a:lnSpc>
                <a:spcPts val="2000"/>
              </a:lnSpc>
              <a:buNone/>
            </a:pPr>
            <a:r>
              <a:rPr lang="pt-BR" sz="2000" dirty="0"/>
              <a:t>20 - A locação não residencial pode ser destinada a moradia</a:t>
            </a:r>
          </a:p>
          <a:p>
            <a:pPr>
              <a:lnSpc>
                <a:spcPts val="2000"/>
              </a:lnSpc>
            </a:pPr>
            <a:endParaRPr lang="pt-BR" sz="2000" dirty="0"/>
          </a:p>
        </p:txBody>
      </p:sp>
      <p:pic>
        <p:nvPicPr>
          <p:cNvPr id="4" name="Imagem 3" descr="Uma imagem contendo comida, placar&#10;&#10;Descrição gerada automaticamente">
            <a:extLst>
              <a:ext uri="{FF2B5EF4-FFF2-40B4-BE49-F238E27FC236}">
                <a16:creationId xmlns:a16="http://schemas.microsoft.com/office/drawing/2014/main" id="{D63AC629-B2B7-4377-A614-1637E6A72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08" y="6021287"/>
            <a:ext cx="1295406" cy="9157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5ED888-461E-4A5C-9BF1-818785193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6672"/>
            <a:ext cx="3508307" cy="35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59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6A6AF81-AA97-44F1-9FE0-D1FD96CECC89}"/>
              </a:ext>
            </a:extLst>
          </p:cNvPr>
          <p:cNvSpPr/>
          <p:nvPr/>
        </p:nvSpPr>
        <p:spPr>
          <a:xfrm>
            <a:off x="0" y="0"/>
            <a:ext cx="4788024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D0B6B7-D985-4E39-8DBB-8B708C72A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368" y="0"/>
            <a:ext cx="5688632" cy="6858000"/>
          </a:xfrm>
          <a:prstGeom prst="rect">
            <a:avLst/>
          </a:prstGeom>
          <a:solidFill>
            <a:srgbClr val="F1F3F2"/>
          </a:solidFill>
        </p:spPr>
      </p:pic>
      <p:sp>
        <p:nvSpPr>
          <p:cNvPr id="30" name="Rectangle 1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56A8307-E71E-489E-89DA-EB82B2C53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8918549"/>
              </p:ext>
            </p:extLst>
          </p:nvPr>
        </p:nvGraphicFramePr>
        <p:xfrm>
          <a:off x="270309" y="404664"/>
          <a:ext cx="4301691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37872723-0C08-488D-9F95-74FBCC151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83" y="5085184"/>
            <a:ext cx="2850643" cy="20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C4FB072-E77F-441D-AF18-AC79F6A4208F}"/>
              </a:ext>
            </a:extLst>
          </p:cNvPr>
          <p:cNvSpPr/>
          <p:nvPr/>
        </p:nvSpPr>
        <p:spPr>
          <a:xfrm>
            <a:off x="0" y="0"/>
            <a:ext cx="4788024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023074-83DC-4D8F-9197-741B733883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368" y="0"/>
            <a:ext cx="5688632" cy="6858000"/>
          </a:xfrm>
          <a:prstGeom prst="rect">
            <a:avLst/>
          </a:prstGeom>
          <a:solidFill>
            <a:srgbClr val="F1F3F2"/>
          </a:solidFill>
        </p:spPr>
      </p:pic>
      <p:sp>
        <p:nvSpPr>
          <p:cNvPr id="30" name="Rectangle 1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56A8307-E71E-489E-89DA-EB82B2C53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8373457"/>
              </p:ext>
            </p:extLst>
          </p:nvPr>
        </p:nvGraphicFramePr>
        <p:xfrm>
          <a:off x="252663" y="548680"/>
          <a:ext cx="4301691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m 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4F6776D6-1928-4C1D-B0B5-BF74175E6C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97152"/>
            <a:ext cx="3461782" cy="24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8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A576054A69344FAA8CCFA97A3821BA" ma:contentTypeVersion="10" ma:contentTypeDescription="Crie um novo documento." ma:contentTypeScope="" ma:versionID="830887ee86f92d7ea06818ea2da444b2">
  <xsd:schema xmlns:xsd="http://www.w3.org/2001/XMLSchema" xmlns:xs="http://www.w3.org/2001/XMLSchema" xmlns:p="http://schemas.microsoft.com/office/2006/metadata/properties" xmlns:ns2="9df17893-08f1-4046-ad80-5ff5750604b4" xmlns:ns3="cfe0de8f-bad6-4e37-98dc-0e162a743375" targetNamespace="http://schemas.microsoft.com/office/2006/metadata/properties" ma:root="true" ma:fieldsID="0d9bc48560d732310bd0b0e75ff74d6a" ns2:_="" ns3:_="">
    <xsd:import namespace="9df17893-08f1-4046-ad80-5ff5750604b4"/>
    <xsd:import namespace="cfe0de8f-bad6-4e37-98dc-0e162a74337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17893-08f1-4046-ad80-5ff5750604b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0de8f-bad6-4e37-98dc-0e162a7433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D5B77A-11DA-4B20-AE96-53DEA2750125}">
  <ds:schemaRefs>
    <ds:schemaRef ds:uri="9df17893-08f1-4046-ad80-5ff5750604b4"/>
    <ds:schemaRef ds:uri="http://purl.org/dc/elements/1.1/"/>
    <ds:schemaRef ds:uri="http://schemas.microsoft.com/office/2006/documentManagement/types"/>
    <ds:schemaRef ds:uri="http://schemas.microsoft.com/office/2006/metadata/properties"/>
    <ds:schemaRef ds:uri="cfe0de8f-bad6-4e37-98dc-0e162a743375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E52177B-3E99-4791-A047-97B625359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17893-08f1-4046-ad80-5ff5750604b4"/>
    <ds:schemaRef ds:uri="cfe0de8f-bad6-4e37-98dc-0e162a7433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67C21B-16DC-4F18-B36C-7B4A469104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3479</Words>
  <Application>Microsoft Office PowerPoint</Application>
  <PresentationFormat>On-screen Show (4:3)</PresentationFormat>
  <Paragraphs>243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ＭＳ Ｐゴシック</vt:lpstr>
      <vt:lpstr>Arial</vt:lpstr>
      <vt:lpstr>Arial Unicode MS</vt:lpstr>
      <vt:lpstr>Calibri</vt:lpstr>
      <vt:lpstr>inherit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1 - Inquilino não paga mais aluguel depois de vencido o contrato</vt:lpstr>
      <vt:lpstr>PowerPoint Presentation</vt:lpstr>
      <vt:lpstr>2 - Despejo após três meses de inadimplência</vt:lpstr>
      <vt:lpstr>PowerPoint Presentation</vt:lpstr>
      <vt:lpstr>4 - Sair sem pagar</vt:lpstr>
      <vt:lpstr>5 - Multa integral por desistência</vt:lpstr>
      <vt:lpstr>PowerPoint Presentation</vt:lpstr>
      <vt:lpstr>PowerPoint Presentation</vt:lpstr>
      <vt:lpstr>8 - Inquilino eterno</vt:lpstr>
      <vt:lpstr>PowerPoint Presentation</vt:lpstr>
      <vt:lpstr>9 - O dono paga o IPTU</vt:lpstr>
      <vt:lpstr>10 - IGP-M é o índice de reajuste de aluguel de imóveis</vt:lpstr>
      <vt:lpstr>Notícia!</vt:lpstr>
      <vt:lpstr>Alerta da redação!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14 - Locatário tem direito de preferência em qualquer caso de alienação do imóvel</vt:lpstr>
      <vt:lpstr>PowerPoint Presentation</vt:lpstr>
      <vt:lpstr>PowerPoint Presentation</vt:lpstr>
      <vt:lpstr>15 - Após retomada para uso próprio, o locador não pode realizar a venda do imóvel</vt:lpstr>
      <vt:lpstr>15 - Após retomada para uso próprio, o locador não pode realizar a venda do imóvel</vt:lpstr>
      <vt:lpstr>16 - Fiador com único imóvel</vt:lpstr>
      <vt:lpstr>PowerPoint Presentation</vt:lpstr>
      <vt:lpstr>PowerPoint Presentation</vt:lpstr>
      <vt:lpstr>PowerPoint Presentation</vt:lpstr>
      <vt:lpstr>17 - Ao retomar o imóvel comercial o locador não pode alugar para mesmo ramo de atividade</vt:lpstr>
      <vt:lpstr>PowerPoint Presentation</vt:lpstr>
      <vt:lpstr>18 - Ao retomar o imóvel não residencial o locador deve indenizar o locatário</vt:lpstr>
      <vt:lpstr>PowerPoint Presentation</vt:lpstr>
      <vt:lpstr>PowerPoint Presentation</vt:lpstr>
      <vt:lpstr>PowerPoint Presentation</vt:lpstr>
      <vt:lpstr>19 - O locador, a depender de algumas ações ou omissões, pode ser preso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Jerusa Correa Piccolo Horta</dc:creator>
  <cp:lastModifiedBy>Avell</cp:lastModifiedBy>
  <cp:revision>54</cp:revision>
  <dcterms:created xsi:type="dcterms:W3CDTF">2019-10-31T20:27:00Z</dcterms:created>
  <dcterms:modified xsi:type="dcterms:W3CDTF">2020-07-29T21:58:23Z</dcterms:modified>
</cp:coreProperties>
</file>